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25"/>
  </p:notesMasterIdLst>
  <p:handoutMasterIdLst>
    <p:handoutMasterId r:id="rId26"/>
  </p:handoutMasterIdLst>
  <p:sldIdLst>
    <p:sldId id="256" r:id="rId3"/>
    <p:sldId id="317" r:id="rId4"/>
    <p:sldId id="352" r:id="rId5"/>
    <p:sldId id="359" r:id="rId6"/>
    <p:sldId id="337" r:id="rId7"/>
    <p:sldId id="341" r:id="rId8"/>
    <p:sldId id="327" r:id="rId9"/>
    <p:sldId id="353" r:id="rId10"/>
    <p:sldId id="343" r:id="rId11"/>
    <p:sldId id="358" r:id="rId12"/>
    <p:sldId id="344" r:id="rId13"/>
    <p:sldId id="355" r:id="rId14"/>
    <p:sldId id="345" r:id="rId15"/>
    <p:sldId id="356" r:id="rId16"/>
    <p:sldId id="346" r:id="rId17"/>
    <p:sldId id="347" r:id="rId18"/>
    <p:sldId id="348" r:id="rId19"/>
    <p:sldId id="350" r:id="rId20"/>
    <p:sldId id="357" r:id="rId21"/>
    <p:sldId id="351" r:id="rId22"/>
    <p:sldId id="305" r:id="rId23"/>
    <p:sldId id="266" r:id="rId24"/>
  </p:sldIdLst>
  <p:sldSz cx="9144000" cy="6858000" type="screen4x3"/>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guide id="3" orient="horz" pos="1440">
          <p15:clr>
            <a:srgbClr val="A4A3A4"/>
          </p15:clr>
        </p15:guide>
        <p15:guide id="4" orient="horz" pos="4116">
          <p15:clr>
            <a:srgbClr val="A4A3A4"/>
          </p15:clr>
        </p15:guide>
        <p15:guide id="5" orient="horz" pos="486">
          <p15:clr>
            <a:srgbClr val="A4A3A4"/>
          </p15:clr>
        </p15:guide>
        <p15:guide id="6" orient="horz" pos="3672">
          <p15:clr>
            <a:srgbClr val="A4A3A4"/>
          </p15:clr>
        </p15:guide>
        <p15:guide id="7" orient="horz" pos="234">
          <p15:clr>
            <a:srgbClr val="A4A3A4"/>
          </p15:clr>
        </p15:guide>
        <p15:guide id="8" orient="horz" pos="900">
          <p15:clr>
            <a:srgbClr val="A4A3A4"/>
          </p15:clr>
        </p15:guide>
        <p15:guide id="9" pos="2880">
          <p15:clr>
            <a:srgbClr val="A4A3A4"/>
          </p15:clr>
        </p15:guide>
        <p15:guide id="10" pos="479">
          <p15:clr>
            <a:srgbClr val="A4A3A4"/>
          </p15:clr>
        </p15:guide>
        <p15:guide id="11" pos="528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621D"/>
    <a:srgbClr val="546E98"/>
    <a:srgbClr val="5772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8025" autoAdjust="0"/>
    <p:restoredTop sz="94249" autoAdjust="0"/>
  </p:normalViewPr>
  <p:slideViewPr>
    <p:cSldViewPr snapToGrid="0">
      <p:cViewPr varScale="1">
        <p:scale>
          <a:sx n="72" d="100"/>
          <a:sy n="72" d="100"/>
        </p:scale>
        <p:origin x="660" y="66"/>
      </p:cViewPr>
      <p:guideLst>
        <p:guide orient="horz" pos="2160"/>
        <p:guide pos="3840"/>
        <p:guide orient="horz" pos="1440"/>
        <p:guide orient="horz" pos="4116"/>
        <p:guide orient="horz" pos="486"/>
        <p:guide orient="horz" pos="3672"/>
        <p:guide orient="horz" pos="234"/>
        <p:guide orient="horz" pos="900"/>
        <p:guide pos="2880"/>
        <p:guide pos="479"/>
        <p:guide pos="5283"/>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98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862" cy="497413"/>
          </a:xfrm>
          <a:prstGeom prst="rect">
            <a:avLst/>
          </a:prstGeom>
        </p:spPr>
        <p:txBody>
          <a:bodyPr vert="horz" lIns="88230" tIns="44115" rIns="88230" bIns="44115" rtlCol="0"/>
          <a:lstStyle>
            <a:lvl1pPr algn="l">
              <a:defRPr sz="1200"/>
            </a:lvl1pPr>
          </a:lstStyle>
          <a:p>
            <a:endParaRPr lang="fr-FR"/>
          </a:p>
        </p:txBody>
      </p:sp>
      <p:sp>
        <p:nvSpPr>
          <p:cNvPr id="3" name="Espace réservé de la date 2"/>
          <p:cNvSpPr>
            <a:spLocks noGrp="1"/>
          </p:cNvSpPr>
          <p:nvPr>
            <p:ph type="dt" sz="quarter" idx="1"/>
          </p:nvPr>
        </p:nvSpPr>
        <p:spPr>
          <a:xfrm>
            <a:off x="3850294" y="0"/>
            <a:ext cx="2945862" cy="497413"/>
          </a:xfrm>
          <a:prstGeom prst="rect">
            <a:avLst/>
          </a:prstGeom>
        </p:spPr>
        <p:txBody>
          <a:bodyPr vert="horz" lIns="88230" tIns="44115" rIns="88230" bIns="44115" rtlCol="0"/>
          <a:lstStyle>
            <a:lvl1pPr algn="r">
              <a:defRPr sz="1200"/>
            </a:lvl1pPr>
          </a:lstStyle>
          <a:p>
            <a:fld id="{C8600E51-9927-47C2-A264-22387C086B58}" type="datetimeFigureOut">
              <a:rPr lang="fr-FR" smtClean="0"/>
              <a:t>21/01/2018</a:t>
            </a:fld>
            <a:endParaRPr lang="fr-FR"/>
          </a:p>
        </p:txBody>
      </p:sp>
      <p:sp>
        <p:nvSpPr>
          <p:cNvPr id="4" name="Espace réservé du pied de page 3"/>
          <p:cNvSpPr>
            <a:spLocks noGrp="1"/>
          </p:cNvSpPr>
          <p:nvPr>
            <p:ph type="ftr" sz="quarter" idx="2"/>
          </p:nvPr>
        </p:nvSpPr>
        <p:spPr>
          <a:xfrm>
            <a:off x="0" y="9430813"/>
            <a:ext cx="2945862" cy="497413"/>
          </a:xfrm>
          <a:prstGeom prst="rect">
            <a:avLst/>
          </a:prstGeom>
        </p:spPr>
        <p:txBody>
          <a:bodyPr vert="horz" lIns="88230" tIns="44115" rIns="88230" bIns="44115"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294" y="9430813"/>
            <a:ext cx="2945862" cy="497413"/>
          </a:xfrm>
          <a:prstGeom prst="rect">
            <a:avLst/>
          </a:prstGeom>
        </p:spPr>
        <p:txBody>
          <a:bodyPr vert="horz" lIns="88230" tIns="44115" rIns="88230" bIns="44115" rtlCol="0" anchor="b"/>
          <a:lstStyle>
            <a:lvl1pPr algn="r">
              <a:defRPr sz="1200"/>
            </a:lvl1pPr>
          </a:lstStyle>
          <a:p>
            <a:fld id="{918DE61D-0AAB-40E7-8397-4F3AF7FBF345}" type="slidenum">
              <a:rPr lang="fr-FR" smtClean="0"/>
              <a:t>‹N°›</a:t>
            </a:fld>
            <a:endParaRPr lang="fr-FR"/>
          </a:p>
        </p:txBody>
      </p:sp>
    </p:spTree>
    <p:extLst>
      <p:ext uri="{BB962C8B-B14F-4D97-AF65-F5344CB8AC3E}">
        <p14:creationId xmlns:p14="http://schemas.microsoft.com/office/powerpoint/2010/main" val="41299611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412"/>
          </a:xfrm>
          <a:prstGeom prst="rect">
            <a:avLst/>
          </a:prstGeom>
        </p:spPr>
        <p:txBody>
          <a:bodyPr vert="horz" lIns="95571" tIns="47786" rIns="95571" bIns="47786" rtlCol="0"/>
          <a:lstStyle>
            <a:lvl1pPr algn="l">
              <a:defRPr sz="1300"/>
            </a:lvl1pPr>
          </a:lstStyle>
          <a:p>
            <a:endParaRPr lang="fr-FR"/>
          </a:p>
        </p:txBody>
      </p:sp>
      <p:sp>
        <p:nvSpPr>
          <p:cNvPr id="3" name="Espace réservé de la date 2"/>
          <p:cNvSpPr>
            <a:spLocks noGrp="1"/>
          </p:cNvSpPr>
          <p:nvPr>
            <p:ph type="dt" idx="1"/>
          </p:nvPr>
        </p:nvSpPr>
        <p:spPr>
          <a:xfrm>
            <a:off x="3850443" y="0"/>
            <a:ext cx="2945659" cy="496412"/>
          </a:xfrm>
          <a:prstGeom prst="rect">
            <a:avLst/>
          </a:prstGeom>
        </p:spPr>
        <p:txBody>
          <a:bodyPr vert="horz" lIns="95571" tIns="47786" rIns="95571" bIns="47786" rtlCol="0"/>
          <a:lstStyle>
            <a:lvl1pPr algn="r">
              <a:defRPr sz="1300"/>
            </a:lvl1pPr>
          </a:lstStyle>
          <a:p>
            <a:fld id="{86D47582-1B8A-4C94-A993-3D72A4A616BF}" type="datetimeFigureOut">
              <a:rPr lang="fr-FR" smtClean="0"/>
              <a:pPr/>
              <a:t>21/01/2018</a:t>
            </a:fld>
            <a:endParaRPr lang="fr-FR"/>
          </a:p>
        </p:txBody>
      </p:sp>
      <p:sp>
        <p:nvSpPr>
          <p:cNvPr id="4" name="Espace réservé de l'image des diapositives 3"/>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5571" tIns="47786" rIns="95571" bIns="47786" rtlCol="0" anchor="ctr"/>
          <a:lstStyle/>
          <a:p>
            <a:endParaRPr lang="fr-FR"/>
          </a:p>
        </p:txBody>
      </p:sp>
      <p:sp>
        <p:nvSpPr>
          <p:cNvPr id="5" name="Espace réservé des commentaires 4"/>
          <p:cNvSpPr>
            <a:spLocks noGrp="1"/>
          </p:cNvSpPr>
          <p:nvPr>
            <p:ph type="body" sz="quarter" idx="3"/>
          </p:nvPr>
        </p:nvSpPr>
        <p:spPr>
          <a:xfrm>
            <a:off x="679768" y="4715907"/>
            <a:ext cx="5438140" cy="4467701"/>
          </a:xfrm>
          <a:prstGeom prst="rect">
            <a:avLst/>
          </a:prstGeom>
        </p:spPr>
        <p:txBody>
          <a:bodyPr vert="horz" lIns="95571" tIns="47786" rIns="95571" bIns="47786"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0091"/>
            <a:ext cx="2945659" cy="496412"/>
          </a:xfrm>
          <a:prstGeom prst="rect">
            <a:avLst/>
          </a:prstGeom>
        </p:spPr>
        <p:txBody>
          <a:bodyPr vert="horz" lIns="95571" tIns="47786" rIns="95571" bIns="47786"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850443" y="9430091"/>
            <a:ext cx="2945659" cy="496412"/>
          </a:xfrm>
          <a:prstGeom prst="rect">
            <a:avLst/>
          </a:prstGeom>
        </p:spPr>
        <p:txBody>
          <a:bodyPr vert="horz" lIns="95571" tIns="47786" rIns="95571" bIns="47786" rtlCol="0" anchor="b"/>
          <a:lstStyle>
            <a:lvl1pPr algn="r">
              <a:defRPr sz="1300"/>
            </a:lvl1pPr>
          </a:lstStyle>
          <a:p>
            <a:fld id="{F3B110CC-9E25-4479-9275-2A5458C5D85D}" type="slidenum">
              <a:rPr lang="fr-FR" smtClean="0"/>
              <a:pPr/>
              <a:t>‹N°›</a:t>
            </a:fld>
            <a:endParaRPr lang="fr-FR"/>
          </a:p>
        </p:txBody>
      </p:sp>
    </p:spTree>
    <p:extLst>
      <p:ext uri="{BB962C8B-B14F-4D97-AF65-F5344CB8AC3E}">
        <p14:creationId xmlns:p14="http://schemas.microsoft.com/office/powerpoint/2010/main" val="11704982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Remercier pour l’invitation</a:t>
            </a:r>
          </a:p>
          <a:p>
            <a:r>
              <a:rPr lang="fr-FR" dirty="0"/>
              <a:t>Thèmes de plus en plus complexes </a:t>
            </a:r>
          </a:p>
          <a:p>
            <a:r>
              <a:rPr lang="fr-FR" dirty="0"/>
              <a:t>Après créativité et innovation 2015 / colloque CTI de Nancy en février 2015 centré sur l’innovation</a:t>
            </a:r>
          </a:p>
          <a:p>
            <a:r>
              <a:rPr lang="fr-FR" dirty="0"/>
              <a:t>Celui-ci / Colloque CTI de Paris 2017 et une table ronde sur les risques</a:t>
            </a:r>
          </a:p>
          <a:p>
            <a:endParaRPr lang="fr-FR" dirty="0"/>
          </a:p>
          <a:p>
            <a:r>
              <a:rPr lang="fr-FR" dirty="0"/>
              <a:t>Mon propos aborder la question sous l’angle des deux métiers de la CTI</a:t>
            </a:r>
          </a:p>
          <a:p>
            <a:r>
              <a:rPr lang="fr-FR" dirty="0"/>
              <a:t>Celui-ci de l’évaluation en vue de l’accréditation ave pour objectif d’assurer la qualité des formations</a:t>
            </a:r>
          </a:p>
          <a:p>
            <a:r>
              <a:rPr lang="fr-FR" dirty="0"/>
              <a:t>Nous nous intéressons à 3 niveaux (de l’expérience CTI à l’expérience Etudiant en passant par l’Expérience Ecole)</a:t>
            </a:r>
          </a:p>
          <a:p>
            <a:r>
              <a:rPr lang="fr-FR" dirty="0"/>
              <a:t>L’AQ Externe : la CTI décide</a:t>
            </a:r>
          </a:p>
          <a:p>
            <a:r>
              <a:rPr lang="fr-FR" dirty="0"/>
              <a:t>L’AQ Interne : l’école décide</a:t>
            </a:r>
          </a:p>
          <a:p>
            <a:r>
              <a:rPr lang="fr-FR" dirty="0"/>
              <a:t>Le parcours étudiant : l’étudiant décide</a:t>
            </a:r>
          </a:p>
          <a:p>
            <a:endParaRPr lang="fr-FR" dirty="0"/>
          </a:p>
          <a:p>
            <a:r>
              <a:rPr lang="fr-FR" dirty="0"/>
              <a:t>Puis j’aborderai rapidement la question des attendus de la formation</a:t>
            </a:r>
          </a:p>
          <a:p>
            <a:r>
              <a:rPr lang="fr-FR" dirty="0"/>
              <a:t>- Qu’en disent nos référentiels ? Europe et France</a:t>
            </a:r>
          </a:p>
          <a:p>
            <a:r>
              <a:rPr lang="fr-FR" dirty="0"/>
              <a:t>- Quelques points de réflexion plus personnes</a:t>
            </a:r>
          </a:p>
          <a:p>
            <a:endParaRPr lang="fr-FR" dirty="0"/>
          </a:p>
          <a:p>
            <a:endParaRPr lang="fr-FR" dirty="0"/>
          </a:p>
          <a:p>
            <a:endParaRPr lang="fr-FR" dirty="0"/>
          </a:p>
          <a:p>
            <a:endParaRPr lang="fr-FR" dirty="0"/>
          </a:p>
          <a:p>
            <a:endParaRPr lang="fr-FR" dirty="0"/>
          </a:p>
        </p:txBody>
      </p:sp>
      <p:sp>
        <p:nvSpPr>
          <p:cNvPr id="4" name="Espace réservé du numéro de diapositive 3"/>
          <p:cNvSpPr>
            <a:spLocks noGrp="1"/>
          </p:cNvSpPr>
          <p:nvPr>
            <p:ph type="sldNum" sz="quarter" idx="10"/>
          </p:nvPr>
        </p:nvSpPr>
        <p:spPr/>
        <p:txBody>
          <a:bodyPr/>
          <a:lstStyle/>
          <a:p>
            <a:fld id="{F3B110CC-9E25-4479-9275-2A5458C5D85D}" type="slidenum">
              <a:rPr lang="fr-FR" smtClean="0"/>
              <a:pPr/>
              <a:t>1</a:t>
            </a:fld>
            <a:endParaRPr lang="fr-FR"/>
          </a:p>
        </p:txBody>
      </p:sp>
    </p:spTree>
    <p:extLst>
      <p:ext uri="{BB962C8B-B14F-4D97-AF65-F5344CB8AC3E}">
        <p14:creationId xmlns:p14="http://schemas.microsoft.com/office/powerpoint/2010/main" val="10812130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Textes CTI un peu redondant (processus d’accumulation)</a:t>
            </a:r>
          </a:p>
          <a:p>
            <a:endParaRPr lang="fr-FR" dirty="0"/>
          </a:p>
          <a:p>
            <a:r>
              <a:rPr lang="fr-FR" dirty="0"/>
              <a:t>Le mot « décision » ne figure pas </a:t>
            </a:r>
          </a:p>
          <a:p>
            <a:endParaRPr lang="fr-FR" dirty="0"/>
          </a:p>
          <a:p>
            <a:r>
              <a:rPr lang="fr-FR" dirty="0"/>
              <a:t>Pas plus qu’il n’apparait comme une compétence transverse requise pour les cadres (étude APEC 2017)</a:t>
            </a:r>
          </a:p>
          <a:p>
            <a:endParaRPr lang="fr-FR" dirty="0"/>
          </a:p>
        </p:txBody>
      </p:sp>
      <p:sp>
        <p:nvSpPr>
          <p:cNvPr id="4" name="Espace réservé du numéro de diapositive 3"/>
          <p:cNvSpPr>
            <a:spLocks noGrp="1"/>
          </p:cNvSpPr>
          <p:nvPr>
            <p:ph type="sldNum" sz="quarter" idx="10"/>
          </p:nvPr>
        </p:nvSpPr>
        <p:spPr/>
        <p:txBody>
          <a:bodyPr/>
          <a:lstStyle/>
          <a:p>
            <a:fld id="{F3B110CC-9E25-4479-9275-2A5458C5D85D}" type="slidenum">
              <a:rPr lang="fr-FR" smtClean="0"/>
              <a:pPr/>
              <a:t>19</a:t>
            </a:fld>
            <a:endParaRPr lang="fr-FR"/>
          </a:p>
        </p:txBody>
      </p:sp>
    </p:spTree>
    <p:extLst>
      <p:ext uri="{BB962C8B-B14F-4D97-AF65-F5344CB8AC3E}">
        <p14:creationId xmlns:p14="http://schemas.microsoft.com/office/powerpoint/2010/main" val="187343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normAutofit fontScale="70000" lnSpcReduction="20000"/>
          </a:bodyPr>
          <a:lstStyle/>
          <a:p>
            <a:r>
              <a:rPr lang="fr-FR" b="1" dirty="0"/>
              <a:t>L’expérience CTI</a:t>
            </a:r>
          </a:p>
          <a:p>
            <a:endParaRPr lang="fr-FR" dirty="0"/>
          </a:p>
          <a:p>
            <a:r>
              <a:rPr lang="fr-FR" dirty="0"/>
              <a:t>40 à 50 écoles sont passées en revue chaque année (un tandem) et mis en délibération (32 membres x 2 fois 16 / pas deux clans mais 32 points de vue, 32 points d’attention)</a:t>
            </a:r>
          </a:p>
          <a:p>
            <a:r>
              <a:rPr lang="fr-FR" dirty="0"/>
              <a:t>Comment arriver à assurer une prise de décision collective la plus robuste ? Du point de vue de la qualité du point de vue à 360°? Du point de vue de la majorité de décision ? Du point de vue de l’ensemble des autres décisions ? Du point de la cohérence de nos jugements ? Nous passons d’une culture orale à une culture écrite ! </a:t>
            </a:r>
          </a:p>
          <a:p>
            <a:r>
              <a:rPr lang="fr-FR" dirty="0"/>
              <a:t>Un groupe de travail composé de jeunes membres s’est saisi du sujet pour nous une nouvelle procédure et de nouveaux outils  de travail en amont déjà pour faire converger les points de vue dans les équipes d’audit et ensuite pour construire une base de suivi comparatif …</a:t>
            </a:r>
          </a:p>
          <a:p>
            <a:endParaRPr lang="fr-FR" dirty="0"/>
          </a:p>
          <a:p>
            <a:r>
              <a:rPr lang="fr-FR" b="1" dirty="0"/>
              <a:t>L’expérience école </a:t>
            </a:r>
          </a:p>
          <a:p>
            <a:r>
              <a:rPr lang="fr-FR" dirty="0"/>
              <a:t>J’aborderai ici uniquement ce qui traite du lien école – étudiant (c’est-à-dire presque tout ! Si l’on organise le système école en plaçant l’étudiant au centre !)</a:t>
            </a:r>
          </a:p>
          <a:p>
            <a:r>
              <a:rPr lang="fr-FR" dirty="0"/>
              <a:t>La CTI est régulièrement sollicitée par des étudiants sur l’interprétation du règlement des études, sur la nature décisions prise par les jurys. On touche ici à la souveraineté des jurys, en matière de redoublement, d’exclusion … le jury est souverain … comment articuler cela avec le droit au recours prévu dans l’ESG.</a:t>
            </a:r>
          </a:p>
          <a:p>
            <a:r>
              <a:rPr lang="fr-FR" dirty="0"/>
              <a:t>Suite à plusieurs sollicitations La CTI est amenée à publier un texte, à analyser notre procédure et nos critères d’assurance qualité …</a:t>
            </a:r>
          </a:p>
          <a:p>
            <a:r>
              <a:rPr lang="fr-FR" dirty="0"/>
              <a:t>Comme faire du règlement des études plus qu’un contrat commercial ?</a:t>
            </a:r>
          </a:p>
          <a:p>
            <a:r>
              <a:rPr lang="fr-FR" dirty="0"/>
              <a:t>Quelle prise en compte de l’objection de conscience d’un étudiant</a:t>
            </a:r>
          </a:p>
          <a:p>
            <a:endParaRPr lang="fr-FR" dirty="0"/>
          </a:p>
          <a:p>
            <a:r>
              <a:rPr lang="fr-FR" b="1" dirty="0"/>
              <a:t>L’expérience étudiant / l’apprentissage et l’enseignement centré sur l’étudiant</a:t>
            </a:r>
          </a:p>
          <a:p>
            <a:endParaRPr lang="fr-FR" dirty="0"/>
          </a:p>
          <a:p>
            <a:r>
              <a:rPr lang="fr-FR" dirty="0"/>
              <a:t>« les institutions garantissent que les programmes sont dispensés d’une manière qui encourage les étudiants à jouer un rôle actif dans le processus d’apprentissage, y compris dans son élaboration »</a:t>
            </a:r>
          </a:p>
          <a:p>
            <a:endParaRPr lang="fr-FR" dirty="0"/>
          </a:p>
          <a:p>
            <a:r>
              <a:rPr lang="fr-FR" dirty="0"/>
              <a:t> parcours d’apprentissage flexible ; encourage le sens de l’autonomie de l’étudiant, tout en garantissant un accompagnement adéquat et un soutien de la part de l’enseignant ; promeut le respect mutuel dans la relation EE ; comporte des procédures appropriées pour traiter les plaintes des étudiants</a:t>
            </a:r>
          </a:p>
          <a:p>
            <a:endParaRPr lang="fr-FR" dirty="0"/>
          </a:p>
          <a:p>
            <a:r>
              <a:rPr lang="fr-FR" dirty="0"/>
              <a:t>Critères et méthodes d’évaluation ; bénéficier d’un retour ; réalisée à plusieurs examinateurs ; cohérente et équitable et conforme aux procédures ; procédure de recours officielle</a:t>
            </a:r>
          </a:p>
          <a:p>
            <a:endParaRPr lang="fr-FR" dirty="0"/>
          </a:p>
          <a:p>
            <a:r>
              <a:rPr lang="fr-FR" dirty="0"/>
              <a:t>Collecter l’information ,suivre la progression et agir en fonction</a:t>
            </a:r>
          </a:p>
          <a:p>
            <a:r>
              <a:rPr lang="fr-FR" dirty="0"/>
              <a:t>Reconnaissance apprentissage non formel et informel</a:t>
            </a:r>
          </a:p>
          <a:p>
            <a:endParaRPr lang="fr-FR" dirty="0"/>
          </a:p>
          <a:p>
            <a:r>
              <a:rPr lang="fr-FR" dirty="0"/>
              <a:t>On assiste à la modularisation des programmes ; à un déploiement des options ; à une offre internationale DD ; la question de l’accompagnement au choix se pose</a:t>
            </a:r>
          </a:p>
          <a:p>
            <a:r>
              <a:rPr lang="fr-FR" dirty="0"/>
              <a:t>Paradoxe des confitures</a:t>
            </a:r>
          </a:p>
          <a:p>
            <a:r>
              <a:rPr lang="fr-FR" dirty="0"/>
              <a:t>Comme aligner pour soi même l’offre de l’école ; les gouts immédiats ; le projet professionnel à moyen terme </a:t>
            </a:r>
          </a:p>
          <a:p>
            <a:r>
              <a:rPr lang="fr-FR" dirty="0"/>
              <a:t>La CTI parle d’un suivi régulier et d’un accompagnement personnalisé</a:t>
            </a:r>
          </a:p>
          <a:p>
            <a:endParaRPr lang="fr-FR" dirty="0"/>
          </a:p>
        </p:txBody>
      </p:sp>
      <p:sp>
        <p:nvSpPr>
          <p:cNvPr id="4" name="Espace réservé du numéro de diapositive 3"/>
          <p:cNvSpPr>
            <a:spLocks noGrp="1"/>
          </p:cNvSpPr>
          <p:nvPr>
            <p:ph type="sldNum" sz="quarter" idx="10"/>
          </p:nvPr>
        </p:nvSpPr>
        <p:spPr/>
        <p:txBody>
          <a:bodyPr/>
          <a:lstStyle/>
          <a:p>
            <a:fld id="{F3B110CC-9E25-4479-9275-2A5458C5D85D}" type="slidenum">
              <a:rPr lang="fr-FR" smtClean="0"/>
              <a:pPr/>
              <a:t>2</a:t>
            </a:fld>
            <a:endParaRPr lang="fr-FR"/>
          </a:p>
        </p:txBody>
      </p:sp>
    </p:spTree>
    <p:extLst>
      <p:ext uri="{BB962C8B-B14F-4D97-AF65-F5344CB8AC3E}">
        <p14:creationId xmlns:p14="http://schemas.microsoft.com/office/powerpoint/2010/main" val="4196367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normAutofit fontScale="70000" lnSpcReduction="20000"/>
          </a:bodyPr>
          <a:lstStyle/>
          <a:p>
            <a:r>
              <a:rPr lang="fr-FR" b="1" dirty="0"/>
              <a:t>L’expérience CTI</a:t>
            </a:r>
          </a:p>
          <a:p>
            <a:endParaRPr lang="fr-FR" dirty="0"/>
          </a:p>
          <a:p>
            <a:r>
              <a:rPr lang="fr-FR" dirty="0"/>
              <a:t>40 à 50 écoles sont passées en revue chaque année (un tandem) et mis en délibération (32 membres x 2 fois 16 / pas deux clans mais 32 points de vue, 32 points d’attention)</a:t>
            </a:r>
          </a:p>
          <a:p>
            <a:r>
              <a:rPr lang="fr-FR" dirty="0"/>
              <a:t>Comment arriver à assurer une prise de décision collective la plus robuste ? Du point de vue de la qualité du point de vue à 360°? Du point de vue de la majorité de décision ? Du point de vue de l’ensemble des autres décisions ? Du point de la cohérence de nos jugements ? Nous passons d’une culture orale à une culture écrite ! </a:t>
            </a:r>
          </a:p>
          <a:p>
            <a:r>
              <a:rPr lang="fr-FR" dirty="0"/>
              <a:t>Un groupe de travail composé de jeunes membres s’est saisi du sujet pour nous une nouvelle procédure et de nouveaux outils  de travail en amont déjà pour faire converger les points de vue dans les équipes d’audit et ensuite pour construire une base de suivi comparatif …</a:t>
            </a:r>
          </a:p>
          <a:p>
            <a:endParaRPr lang="fr-FR" dirty="0"/>
          </a:p>
          <a:p>
            <a:r>
              <a:rPr lang="fr-FR" b="1" dirty="0"/>
              <a:t>L’expérience école </a:t>
            </a:r>
          </a:p>
          <a:p>
            <a:r>
              <a:rPr lang="fr-FR" dirty="0"/>
              <a:t>J’aborderai ici uniquement ce qui traite du lien école – étudiant (c’est-à-dire presque tout ! Si l’on organise le système école en plaçant l’étudiant au centre !)</a:t>
            </a:r>
          </a:p>
          <a:p>
            <a:r>
              <a:rPr lang="fr-FR" dirty="0"/>
              <a:t>La CTI est régulièrement sollicitée par des étudiants sur l’interprétation du règlement des études, sur la nature décisions prise par les jurys. On touche ici à la souveraineté des jurys, en matière de redoublement, d’exclusion … le jury est souverain … comment articuler cela avec le droit au recours prévu dans l’ESG.</a:t>
            </a:r>
          </a:p>
          <a:p>
            <a:r>
              <a:rPr lang="fr-FR" dirty="0"/>
              <a:t>Suite à plusieurs sollicitations La CTI est amenée à publier un texte, à analyser notre procédure et nos critères d’assurance qualité …</a:t>
            </a:r>
          </a:p>
          <a:p>
            <a:r>
              <a:rPr lang="fr-FR" dirty="0"/>
              <a:t>Comme faire du règlement des études plus qu’un contrat commercial ?</a:t>
            </a:r>
          </a:p>
          <a:p>
            <a:r>
              <a:rPr lang="fr-FR" dirty="0"/>
              <a:t>Quelle prise en compte de l’objection de conscience d’un étudiant</a:t>
            </a:r>
          </a:p>
          <a:p>
            <a:endParaRPr lang="fr-FR" dirty="0"/>
          </a:p>
          <a:p>
            <a:r>
              <a:rPr lang="fr-FR" b="1" dirty="0"/>
              <a:t>L’expérience étudiant / l’apprentissage et l’enseignement centré sur l’étudiant</a:t>
            </a:r>
          </a:p>
          <a:p>
            <a:endParaRPr lang="fr-FR" dirty="0"/>
          </a:p>
          <a:p>
            <a:r>
              <a:rPr lang="fr-FR" dirty="0"/>
              <a:t>« les institutions garantissent que les programmes sont dispensés d’une manière qui encourage les étudiants à jouer un rôle actif dans le processus d’apprentissage, y compris dans son élaboration »</a:t>
            </a:r>
          </a:p>
          <a:p>
            <a:endParaRPr lang="fr-FR" dirty="0"/>
          </a:p>
          <a:p>
            <a:r>
              <a:rPr lang="fr-FR" dirty="0"/>
              <a:t> parcours d’apprentissage flexible ; encourage le sens de l’autonomie de l’étudiant, tout en garantissant un accompagnement adéquat et un soutien de la part de l’enseignant ; promeut le respect mutuel dans la relation EE ; comporte des procédures appropriées pour traiter les plaintes des étudiants</a:t>
            </a:r>
          </a:p>
          <a:p>
            <a:endParaRPr lang="fr-FR" dirty="0"/>
          </a:p>
          <a:p>
            <a:r>
              <a:rPr lang="fr-FR" dirty="0"/>
              <a:t>Critères et méthodes d’évaluation ; bénéficier d’un retour ; réalisée à plusieurs examinateurs ; cohérente et équitable et conforme aux procédures ; procédure de recours officielle</a:t>
            </a:r>
          </a:p>
          <a:p>
            <a:endParaRPr lang="fr-FR" dirty="0"/>
          </a:p>
          <a:p>
            <a:r>
              <a:rPr lang="fr-FR" dirty="0"/>
              <a:t>Collecter l’information ,suivre la progression et agir en fonction</a:t>
            </a:r>
          </a:p>
          <a:p>
            <a:r>
              <a:rPr lang="fr-FR" dirty="0"/>
              <a:t>Reconnaissance apprentissage non formel et informel</a:t>
            </a:r>
          </a:p>
          <a:p>
            <a:endParaRPr lang="fr-FR" dirty="0"/>
          </a:p>
          <a:p>
            <a:r>
              <a:rPr lang="fr-FR" dirty="0"/>
              <a:t>On assiste à la modularisation des programmes ; à un déploiement des options ; à une offre internationale DD ; la question de l’accompagnement au choix se pose</a:t>
            </a:r>
          </a:p>
          <a:p>
            <a:r>
              <a:rPr lang="fr-FR" dirty="0"/>
              <a:t>Paradoxe des confitures</a:t>
            </a:r>
          </a:p>
          <a:p>
            <a:r>
              <a:rPr lang="fr-FR" dirty="0"/>
              <a:t>Comme aligner pour soi même l’offre de l’école ; les gouts immédiats ; le projet professionnel à moyen terme </a:t>
            </a:r>
          </a:p>
          <a:p>
            <a:r>
              <a:rPr lang="fr-FR" dirty="0"/>
              <a:t>La CTI parle d’un suivi régulier et d’un accompagnement personnalisé</a:t>
            </a:r>
          </a:p>
          <a:p>
            <a:endParaRPr lang="fr-FR" dirty="0"/>
          </a:p>
        </p:txBody>
      </p:sp>
      <p:sp>
        <p:nvSpPr>
          <p:cNvPr id="4" name="Espace réservé du numéro de diapositive 3"/>
          <p:cNvSpPr>
            <a:spLocks noGrp="1"/>
          </p:cNvSpPr>
          <p:nvPr>
            <p:ph type="sldNum" sz="quarter" idx="10"/>
          </p:nvPr>
        </p:nvSpPr>
        <p:spPr/>
        <p:txBody>
          <a:bodyPr/>
          <a:lstStyle/>
          <a:p>
            <a:fld id="{F3B110CC-9E25-4479-9275-2A5458C5D85D}" type="slidenum">
              <a:rPr lang="fr-FR" smtClean="0"/>
              <a:pPr/>
              <a:t>3</a:t>
            </a:fld>
            <a:endParaRPr lang="fr-FR"/>
          </a:p>
        </p:txBody>
      </p:sp>
    </p:spTree>
    <p:extLst>
      <p:ext uri="{BB962C8B-B14F-4D97-AF65-F5344CB8AC3E}">
        <p14:creationId xmlns:p14="http://schemas.microsoft.com/office/powerpoint/2010/main" val="11364664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normAutofit fontScale="70000" lnSpcReduction="20000"/>
          </a:bodyPr>
          <a:lstStyle/>
          <a:p>
            <a:r>
              <a:rPr lang="fr-FR" b="1" dirty="0"/>
              <a:t>L’expérience CTI</a:t>
            </a:r>
          </a:p>
          <a:p>
            <a:endParaRPr lang="fr-FR" dirty="0"/>
          </a:p>
          <a:p>
            <a:r>
              <a:rPr lang="fr-FR" dirty="0"/>
              <a:t>40 à 50 écoles sont passées en revue chaque année (un tandem) et mis en délibération (32 membres x 2 fois 16 / pas deux clans mais 32 points de vue, 32 points d’attention)</a:t>
            </a:r>
          </a:p>
          <a:p>
            <a:r>
              <a:rPr lang="fr-FR" dirty="0"/>
              <a:t>Comment arriver à assurer une prise de décision collective la plus robuste ? Du point de vue de la qualité du point de vue à 360°? Du point de vue de la majorité de décision ? Du point de vue de l’ensemble des autres décisions ? Du point de la cohérence de nos jugements ? Nous passons d’une culture orale à une culture écrite ! </a:t>
            </a:r>
          </a:p>
          <a:p>
            <a:r>
              <a:rPr lang="fr-FR" dirty="0"/>
              <a:t>Un groupe de travail composé de jeunes membres s’est saisi du sujet pour nous une nouvelle procédure et de nouveaux outils  de travail en amont déjà pour faire converger les points de vue dans les équipes d’audit et ensuite pour construire une base de suivi comparatif …</a:t>
            </a:r>
          </a:p>
          <a:p>
            <a:endParaRPr lang="fr-FR" dirty="0"/>
          </a:p>
          <a:p>
            <a:r>
              <a:rPr lang="fr-FR" b="1" dirty="0"/>
              <a:t>L’expérience école </a:t>
            </a:r>
          </a:p>
          <a:p>
            <a:r>
              <a:rPr lang="fr-FR" dirty="0"/>
              <a:t>J’aborderai ici uniquement ce qui traite du lien école – étudiant (c’est-à-dire presque tout ! Si l’on organise le système école en plaçant l’étudiant au centre !)</a:t>
            </a:r>
          </a:p>
          <a:p>
            <a:r>
              <a:rPr lang="fr-FR" dirty="0"/>
              <a:t>La CTI est régulièrement sollicitée par des étudiants sur l’interprétation du règlement des études, sur la nature décisions prise par les jurys. On touche ici à la souveraineté des jurys, en matière de redoublement, d’exclusion … le jury est souverain … comment articuler cela avec le droit au recours prévu dans l’ESG.</a:t>
            </a:r>
          </a:p>
          <a:p>
            <a:r>
              <a:rPr lang="fr-FR" dirty="0"/>
              <a:t>Suite à plusieurs sollicitations La CTI est amenée à publier un texte, à analyser notre procédure et nos critères d’assurance qualité …</a:t>
            </a:r>
          </a:p>
          <a:p>
            <a:r>
              <a:rPr lang="fr-FR" dirty="0"/>
              <a:t>Comme faire du règlement des études plus qu’un contrat commercial ?</a:t>
            </a:r>
          </a:p>
          <a:p>
            <a:r>
              <a:rPr lang="fr-FR" dirty="0"/>
              <a:t>Quelle prise en compte de l’objection de conscience d’un étudiant</a:t>
            </a:r>
          </a:p>
          <a:p>
            <a:endParaRPr lang="fr-FR" dirty="0"/>
          </a:p>
          <a:p>
            <a:r>
              <a:rPr lang="fr-FR" b="1" dirty="0"/>
              <a:t>L’expérience étudiant / l’apprentissage et l’enseignement centré sur l’étudiant</a:t>
            </a:r>
          </a:p>
          <a:p>
            <a:endParaRPr lang="fr-FR" dirty="0"/>
          </a:p>
          <a:p>
            <a:r>
              <a:rPr lang="fr-FR" dirty="0"/>
              <a:t>« les institutions garantissent que les programmes sont dispensés d’une manière qui encourage les étudiants à jouer un rôle actif dans le processus d’apprentissage, y compris dans son élaboration »</a:t>
            </a:r>
          </a:p>
          <a:p>
            <a:endParaRPr lang="fr-FR" dirty="0"/>
          </a:p>
          <a:p>
            <a:r>
              <a:rPr lang="fr-FR" dirty="0"/>
              <a:t> parcours d’apprentissage flexible ; encourage le sens de l’autonomie de l’étudiant, tout en garantissant un accompagnement adéquat et un soutien de la part de l’enseignant ; promeut le respect mutuel dans la relation EE ; comporte des procédures appropriées pour traiter les plaintes des étudiants</a:t>
            </a:r>
          </a:p>
          <a:p>
            <a:endParaRPr lang="fr-FR" dirty="0"/>
          </a:p>
          <a:p>
            <a:r>
              <a:rPr lang="fr-FR" dirty="0"/>
              <a:t>Critères et méthodes d’évaluation ; bénéficier d’un retour ; réalisée à plusieurs examinateurs ; cohérente et équitable et conforme aux procédures ; procédure de recours officielle</a:t>
            </a:r>
          </a:p>
          <a:p>
            <a:endParaRPr lang="fr-FR" dirty="0"/>
          </a:p>
          <a:p>
            <a:r>
              <a:rPr lang="fr-FR" dirty="0"/>
              <a:t>Collecter l’information ,suivre la progression et agir en fonction</a:t>
            </a:r>
          </a:p>
          <a:p>
            <a:r>
              <a:rPr lang="fr-FR" dirty="0"/>
              <a:t>Reconnaissance apprentissage non formel et informel</a:t>
            </a:r>
          </a:p>
          <a:p>
            <a:endParaRPr lang="fr-FR" dirty="0"/>
          </a:p>
          <a:p>
            <a:r>
              <a:rPr lang="fr-FR" dirty="0"/>
              <a:t>On assiste à la modularisation des programmes ; à un déploiement des options ; à une offre internationale DD ; la question de l’accompagnement au choix se pose</a:t>
            </a:r>
          </a:p>
          <a:p>
            <a:r>
              <a:rPr lang="fr-FR" dirty="0"/>
              <a:t>Paradoxe des confitures</a:t>
            </a:r>
          </a:p>
          <a:p>
            <a:r>
              <a:rPr lang="fr-FR" dirty="0"/>
              <a:t>Comme aligner pour soi même l’offre de l’école ; les gouts immédiats ; le projet professionnel à moyen terme </a:t>
            </a:r>
          </a:p>
          <a:p>
            <a:r>
              <a:rPr lang="fr-FR" dirty="0"/>
              <a:t>La CTI parle d’un suivi régulier et d’un accompagnement personnalisé</a:t>
            </a:r>
          </a:p>
          <a:p>
            <a:endParaRPr lang="fr-FR" dirty="0"/>
          </a:p>
        </p:txBody>
      </p:sp>
      <p:sp>
        <p:nvSpPr>
          <p:cNvPr id="4" name="Espace réservé du numéro de diapositive 3"/>
          <p:cNvSpPr>
            <a:spLocks noGrp="1"/>
          </p:cNvSpPr>
          <p:nvPr>
            <p:ph type="sldNum" sz="quarter" idx="10"/>
          </p:nvPr>
        </p:nvSpPr>
        <p:spPr/>
        <p:txBody>
          <a:bodyPr/>
          <a:lstStyle/>
          <a:p>
            <a:fld id="{F3B110CC-9E25-4479-9275-2A5458C5D85D}" type="slidenum">
              <a:rPr lang="fr-FR" smtClean="0"/>
              <a:pPr/>
              <a:t>4</a:t>
            </a:fld>
            <a:endParaRPr lang="fr-FR"/>
          </a:p>
        </p:txBody>
      </p:sp>
    </p:spTree>
    <p:extLst>
      <p:ext uri="{BB962C8B-B14F-4D97-AF65-F5344CB8AC3E}">
        <p14:creationId xmlns:p14="http://schemas.microsoft.com/office/powerpoint/2010/main" val="4829042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Textes CTI un peu redondant (processus d’accumulation)</a:t>
            </a:r>
          </a:p>
          <a:p>
            <a:endParaRPr lang="fr-FR" dirty="0"/>
          </a:p>
          <a:p>
            <a:r>
              <a:rPr lang="fr-FR" dirty="0"/>
              <a:t>Le mot « décision » ne figure pas </a:t>
            </a:r>
          </a:p>
          <a:p>
            <a:endParaRPr lang="fr-FR" dirty="0"/>
          </a:p>
          <a:p>
            <a:r>
              <a:rPr lang="fr-FR" dirty="0"/>
              <a:t>Pas plus qu’il n’apparait comme une compétence transverse requise pour les cadres (étude APEC 2017)</a:t>
            </a:r>
          </a:p>
          <a:p>
            <a:endParaRPr lang="fr-FR" dirty="0"/>
          </a:p>
        </p:txBody>
      </p:sp>
      <p:sp>
        <p:nvSpPr>
          <p:cNvPr id="4" name="Espace réservé du numéro de diapositive 3"/>
          <p:cNvSpPr>
            <a:spLocks noGrp="1"/>
          </p:cNvSpPr>
          <p:nvPr>
            <p:ph type="sldNum" sz="quarter" idx="10"/>
          </p:nvPr>
        </p:nvSpPr>
        <p:spPr/>
        <p:txBody>
          <a:bodyPr/>
          <a:lstStyle/>
          <a:p>
            <a:fld id="{F3B110CC-9E25-4479-9275-2A5458C5D85D}" type="slidenum">
              <a:rPr lang="fr-FR" smtClean="0"/>
              <a:pPr/>
              <a:t>7</a:t>
            </a:fld>
            <a:endParaRPr lang="fr-FR"/>
          </a:p>
        </p:txBody>
      </p:sp>
    </p:spTree>
    <p:extLst>
      <p:ext uri="{BB962C8B-B14F-4D97-AF65-F5344CB8AC3E}">
        <p14:creationId xmlns:p14="http://schemas.microsoft.com/office/powerpoint/2010/main" val="20728910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Textes CTI un peu redondant (processus d’accumulation)</a:t>
            </a:r>
          </a:p>
          <a:p>
            <a:endParaRPr lang="fr-FR" dirty="0"/>
          </a:p>
          <a:p>
            <a:r>
              <a:rPr lang="fr-FR" dirty="0"/>
              <a:t>Le mot « décision » ne figure pas </a:t>
            </a:r>
          </a:p>
          <a:p>
            <a:endParaRPr lang="fr-FR" dirty="0"/>
          </a:p>
          <a:p>
            <a:r>
              <a:rPr lang="fr-FR" dirty="0"/>
              <a:t>Pas plus qu’il n’apparait comme une compétence transverse requise pour les cadres (étude APEC 2017)</a:t>
            </a:r>
          </a:p>
          <a:p>
            <a:endParaRPr lang="fr-FR" dirty="0"/>
          </a:p>
        </p:txBody>
      </p:sp>
      <p:sp>
        <p:nvSpPr>
          <p:cNvPr id="4" name="Espace réservé du numéro de diapositive 3"/>
          <p:cNvSpPr>
            <a:spLocks noGrp="1"/>
          </p:cNvSpPr>
          <p:nvPr>
            <p:ph type="sldNum" sz="quarter" idx="10"/>
          </p:nvPr>
        </p:nvSpPr>
        <p:spPr/>
        <p:txBody>
          <a:bodyPr/>
          <a:lstStyle/>
          <a:p>
            <a:fld id="{F3B110CC-9E25-4479-9275-2A5458C5D85D}" type="slidenum">
              <a:rPr lang="fr-FR" smtClean="0"/>
              <a:pPr/>
              <a:t>8</a:t>
            </a:fld>
            <a:endParaRPr lang="fr-FR"/>
          </a:p>
        </p:txBody>
      </p:sp>
    </p:spTree>
    <p:extLst>
      <p:ext uri="{BB962C8B-B14F-4D97-AF65-F5344CB8AC3E}">
        <p14:creationId xmlns:p14="http://schemas.microsoft.com/office/powerpoint/2010/main" val="944950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Textes CTI un peu redondant (processus d’accumulation)</a:t>
            </a:r>
          </a:p>
          <a:p>
            <a:endParaRPr lang="fr-FR" dirty="0"/>
          </a:p>
          <a:p>
            <a:r>
              <a:rPr lang="fr-FR" dirty="0"/>
              <a:t>Le mot « décision » ne figure pas </a:t>
            </a:r>
          </a:p>
          <a:p>
            <a:endParaRPr lang="fr-FR" dirty="0"/>
          </a:p>
          <a:p>
            <a:r>
              <a:rPr lang="fr-FR" dirty="0"/>
              <a:t>Pas plus qu’il n’apparait comme une compétence transverse requise pour les cadres (étude APEC 2017)</a:t>
            </a:r>
          </a:p>
          <a:p>
            <a:endParaRPr lang="fr-FR" dirty="0"/>
          </a:p>
        </p:txBody>
      </p:sp>
      <p:sp>
        <p:nvSpPr>
          <p:cNvPr id="4" name="Espace réservé du numéro de diapositive 3"/>
          <p:cNvSpPr>
            <a:spLocks noGrp="1"/>
          </p:cNvSpPr>
          <p:nvPr>
            <p:ph type="sldNum" sz="quarter" idx="10"/>
          </p:nvPr>
        </p:nvSpPr>
        <p:spPr/>
        <p:txBody>
          <a:bodyPr/>
          <a:lstStyle/>
          <a:p>
            <a:fld id="{F3B110CC-9E25-4479-9275-2A5458C5D85D}" type="slidenum">
              <a:rPr lang="fr-FR" smtClean="0"/>
              <a:pPr/>
              <a:t>10</a:t>
            </a:fld>
            <a:endParaRPr lang="fr-FR"/>
          </a:p>
        </p:txBody>
      </p:sp>
    </p:spTree>
    <p:extLst>
      <p:ext uri="{BB962C8B-B14F-4D97-AF65-F5344CB8AC3E}">
        <p14:creationId xmlns:p14="http://schemas.microsoft.com/office/powerpoint/2010/main" val="3370954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Textes CTI un peu redondant (processus d’accumulation)</a:t>
            </a:r>
          </a:p>
          <a:p>
            <a:endParaRPr lang="fr-FR" dirty="0"/>
          </a:p>
          <a:p>
            <a:r>
              <a:rPr lang="fr-FR" dirty="0"/>
              <a:t>Le mot « décision » ne figure pas </a:t>
            </a:r>
          </a:p>
          <a:p>
            <a:endParaRPr lang="fr-FR" dirty="0"/>
          </a:p>
          <a:p>
            <a:r>
              <a:rPr lang="fr-FR" dirty="0"/>
              <a:t>Pas plus qu’il n’apparait comme une compétence transverse requise pour les cadres (étude APEC 2017)</a:t>
            </a:r>
          </a:p>
          <a:p>
            <a:endParaRPr lang="fr-FR" dirty="0"/>
          </a:p>
        </p:txBody>
      </p:sp>
      <p:sp>
        <p:nvSpPr>
          <p:cNvPr id="4" name="Espace réservé du numéro de diapositive 3"/>
          <p:cNvSpPr>
            <a:spLocks noGrp="1"/>
          </p:cNvSpPr>
          <p:nvPr>
            <p:ph type="sldNum" sz="quarter" idx="10"/>
          </p:nvPr>
        </p:nvSpPr>
        <p:spPr/>
        <p:txBody>
          <a:bodyPr/>
          <a:lstStyle/>
          <a:p>
            <a:fld id="{F3B110CC-9E25-4479-9275-2A5458C5D85D}" type="slidenum">
              <a:rPr lang="fr-FR" smtClean="0"/>
              <a:pPr/>
              <a:t>12</a:t>
            </a:fld>
            <a:endParaRPr lang="fr-FR"/>
          </a:p>
        </p:txBody>
      </p:sp>
    </p:spTree>
    <p:extLst>
      <p:ext uri="{BB962C8B-B14F-4D97-AF65-F5344CB8AC3E}">
        <p14:creationId xmlns:p14="http://schemas.microsoft.com/office/powerpoint/2010/main" val="17382508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Textes CTI un peu redondant (processus d’accumulation)</a:t>
            </a:r>
          </a:p>
          <a:p>
            <a:endParaRPr lang="fr-FR" dirty="0"/>
          </a:p>
          <a:p>
            <a:r>
              <a:rPr lang="fr-FR" dirty="0"/>
              <a:t>Le mot « décision » ne figure pas </a:t>
            </a:r>
          </a:p>
          <a:p>
            <a:endParaRPr lang="fr-FR" dirty="0"/>
          </a:p>
          <a:p>
            <a:r>
              <a:rPr lang="fr-FR" dirty="0"/>
              <a:t>Pas plus qu’il n’apparait comme une compétence transverse requise pour les cadres (étude APEC 2017)</a:t>
            </a:r>
          </a:p>
          <a:p>
            <a:endParaRPr lang="fr-FR" dirty="0"/>
          </a:p>
        </p:txBody>
      </p:sp>
      <p:sp>
        <p:nvSpPr>
          <p:cNvPr id="4" name="Espace réservé du numéro de diapositive 3"/>
          <p:cNvSpPr>
            <a:spLocks noGrp="1"/>
          </p:cNvSpPr>
          <p:nvPr>
            <p:ph type="sldNum" sz="quarter" idx="10"/>
          </p:nvPr>
        </p:nvSpPr>
        <p:spPr/>
        <p:txBody>
          <a:bodyPr/>
          <a:lstStyle/>
          <a:p>
            <a:fld id="{F3B110CC-9E25-4479-9275-2A5458C5D85D}" type="slidenum">
              <a:rPr lang="fr-FR" smtClean="0"/>
              <a:pPr/>
              <a:t>14</a:t>
            </a:fld>
            <a:endParaRPr lang="fr-FR"/>
          </a:p>
        </p:txBody>
      </p:sp>
    </p:spTree>
    <p:extLst>
      <p:ext uri="{BB962C8B-B14F-4D97-AF65-F5344CB8AC3E}">
        <p14:creationId xmlns:p14="http://schemas.microsoft.com/office/powerpoint/2010/main" val="4766843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couverture">
    <p:spTree>
      <p:nvGrpSpPr>
        <p:cNvPr id="1" name=""/>
        <p:cNvGrpSpPr/>
        <p:nvPr/>
      </p:nvGrpSpPr>
      <p:grpSpPr>
        <a:xfrm>
          <a:off x="0" y="0"/>
          <a:ext cx="0" cy="0"/>
          <a:chOff x="0" y="0"/>
          <a:chExt cx="0" cy="0"/>
        </a:xfrm>
      </p:grpSpPr>
      <p:sp>
        <p:nvSpPr>
          <p:cNvPr id="9" name="Titre 8"/>
          <p:cNvSpPr>
            <a:spLocks noGrp="1"/>
          </p:cNvSpPr>
          <p:nvPr>
            <p:ph type="title" hasCustomPrompt="1"/>
          </p:nvPr>
        </p:nvSpPr>
        <p:spPr>
          <a:xfrm>
            <a:off x="665163" y="2276475"/>
            <a:ext cx="5573712" cy="752475"/>
          </a:xfrm>
          <a:prstGeom prst="rect">
            <a:avLst/>
          </a:prstGeom>
        </p:spPr>
        <p:txBody>
          <a:bodyPr/>
          <a:lstStyle>
            <a:lvl1pPr>
              <a:defRPr sz="4800"/>
            </a:lvl1pPr>
          </a:lstStyle>
          <a:p>
            <a:r>
              <a:rPr lang="fr-FR" sz="4400" dirty="0">
                <a:solidFill>
                  <a:srgbClr val="F6621D"/>
                </a:solidFill>
                <a:latin typeface="+mj-lt"/>
              </a:rPr>
              <a:t>Titre de la présentation</a:t>
            </a:r>
            <a:endParaRPr lang="en-US" sz="4400" dirty="0">
              <a:solidFill>
                <a:srgbClr val="F6621D"/>
              </a:solidFill>
              <a:latin typeface="+mj-lt"/>
            </a:endParaRPr>
          </a:p>
        </p:txBody>
      </p:sp>
      <p:sp>
        <p:nvSpPr>
          <p:cNvPr id="12" name="Espace réservé du texte 11"/>
          <p:cNvSpPr>
            <a:spLocks noGrp="1"/>
          </p:cNvSpPr>
          <p:nvPr>
            <p:ph type="body" sz="quarter" idx="12" hasCustomPrompt="1"/>
          </p:nvPr>
        </p:nvSpPr>
        <p:spPr>
          <a:xfrm>
            <a:off x="674688" y="2928938"/>
            <a:ext cx="5516562" cy="830997"/>
          </a:xfrm>
          <a:prstGeom prst="rect">
            <a:avLst/>
          </a:prstGeom>
        </p:spPr>
        <p:txBody>
          <a:bodyPr>
            <a:spAutoFit/>
          </a:bodyPr>
          <a:lstStyle>
            <a:lvl1pPr marL="0" marR="0" indent="0" algn="l" defTabSz="914400" rtl="0" eaLnBrk="1" fontAlgn="auto" latinLnBrk="0" hangingPunct="1">
              <a:lnSpc>
                <a:spcPct val="100000"/>
              </a:lnSpc>
              <a:spcBef>
                <a:spcPts val="0"/>
              </a:spcBef>
              <a:spcAft>
                <a:spcPts val="0"/>
              </a:spcAft>
              <a:buClrTx/>
              <a:buSzTx/>
              <a:buFontTx/>
              <a:buNone/>
              <a:tabLst/>
              <a:defRPr sz="2800"/>
            </a:lvl1p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400" kern="1200" dirty="0">
                <a:solidFill>
                  <a:srgbClr val="F6621D"/>
                </a:solidFill>
                <a:latin typeface="Geared Slab" pitchFamily="2" charset="0"/>
                <a:ea typeface="Geared Slab" pitchFamily="2" charset="0"/>
                <a:cs typeface="+mn-cs"/>
              </a:rPr>
              <a:t>Sous-titre de la présentation etiam porta sem malesuada magna mollis euismod.</a:t>
            </a:r>
            <a:endParaRPr lang="en-US" sz="2400" dirty="0">
              <a:latin typeface="Geared Slab" pitchFamily="2" charset="0"/>
              <a:ea typeface="Geared Slab" pitchFamily="2" charset="0"/>
            </a:endParaRPr>
          </a:p>
        </p:txBody>
      </p:sp>
    </p:spTree>
    <p:extLst>
      <p:ext uri="{BB962C8B-B14F-4D97-AF65-F5344CB8AC3E}">
        <p14:creationId xmlns:p14="http://schemas.microsoft.com/office/powerpoint/2010/main" val="1531256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page">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lvl1pPr>
              <a:defRPr sz="1100">
                <a:latin typeface="Avenir LT Std 55 Roman" pitchFamily="34" charset="0"/>
              </a:defRPr>
            </a:lvl1pPr>
          </a:lstStyle>
          <a:p>
            <a:fld id="{45E6FB0D-F0DB-4FBC-A1DD-939FF27E752A}" type="slidenum">
              <a:rPr lang="en-US" smtClean="0"/>
              <a:pPr/>
              <a:t>‹N°›</a:t>
            </a:fld>
            <a:endParaRPr lang="en-US" dirty="0"/>
          </a:p>
        </p:txBody>
      </p:sp>
      <p:sp>
        <p:nvSpPr>
          <p:cNvPr id="5" name="Titre 4"/>
          <p:cNvSpPr>
            <a:spLocks noGrp="1"/>
          </p:cNvSpPr>
          <p:nvPr>
            <p:ph type="title" hasCustomPrompt="1"/>
          </p:nvPr>
        </p:nvSpPr>
        <p:spPr>
          <a:xfrm>
            <a:off x="760412" y="274638"/>
            <a:ext cx="4525963" cy="496887"/>
          </a:xfrm>
          <a:prstGeom prst="rect">
            <a:avLst/>
          </a:prstGeom>
        </p:spPr>
        <p:txBody>
          <a:bodyPr/>
          <a:lstStyle>
            <a:lvl1pPr algn="l">
              <a:defRPr sz="2400" baseline="0">
                <a:solidFill>
                  <a:srgbClr val="F6621D"/>
                </a:solidFill>
                <a:latin typeface="Geared Slab" pitchFamily="2" charset="0"/>
                <a:ea typeface="Geared Slab" pitchFamily="2" charset="0"/>
              </a:defRPr>
            </a:lvl1pPr>
          </a:lstStyle>
          <a:p>
            <a:r>
              <a:rPr lang="fr-FR" dirty="0"/>
              <a:t>Titre de la présentation</a:t>
            </a:r>
            <a:endParaRPr lang="en-US" dirty="0"/>
          </a:p>
        </p:txBody>
      </p:sp>
      <p:sp>
        <p:nvSpPr>
          <p:cNvPr id="13" name="Espace réservé du texte 12"/>
          <p:cNvSpPr>
            <a:spLocks noGrp="1"/>
          </p:cNvSpPr>
          <p:nvPr>
            <p:ph type="body" sz="quarter" idx="14"/>
          </p:nvPr>
        </p:nvSpPr>
        <p:spPr>
          <a:xfrm>
            <a:off x="760413" y="1428750"/>
            <a:ext cx="5067300" cy="1975926"/>
          </a:xfrm>
          <a:prstGeom prst="rect">
            <a:avLst/>
          </a:prstGeom>
        </p:spPr>
        <p:txBody>
          <a:bodyPr>
            <a:spAutoFit/>
          </a:bodyPr>
          <a:lstStyle>
            <a:lvl1pPr>
              <a:defRPr sz="1800"/>
            </a:lvl1pPr>
            <a:lvl2pPr>
              <a:defRPr sz="1800"/>
            </a:lvl2pPr>
            <a:lvl3pPr>
              <a:defRPr sz="1800"/>
            </a:lvl3pPr>
            <a:lvl4pPr>
              <a:defRPr sz="1800"/>
            </a:lvl4pPr>
            <a:lvl5pPr>
              <a:defRPr sz="1800"/>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Image 5" descr="cti-ppt-cover.png"/>
          <p:cNvPicPr>
            <a:picLocks noChangeAspect="1"/>
          </p:cNvPicPr>
          <p:nvPr userDrawn="1"/>
        </p:nvPicPr>
        <p:blipFill>
          <a:blip r:embed="rId3"/>
          <a:stretch>
            <a:fillRect/>
          </a:stretch>
        </p:blipFill>
        <p:spPr>
          <a:xfrm>
            <a:off x="0" y="0"/>
            <a:ext cx="9144000" cy="6858000"/>
          </a:xfrm>
          <a:prstGeom prst="rect">
            <a:avLst/>
          </a:prstGeom>
        </p:spPr>
      </p:pic>
      <p:pic>
        <p:nvPicPr>
          <p:cNvPr id="21" name="Image 20" descr="cti-ppt-logo.png"/>
          <p:cNvPicPr>
            <a:picLocks noChangeAspect="1"/>
          </p:cNvPicPr>
          <p:nvPr userDrawn="1"/>
        </p:nvPicPr>
        <p:blipFill>
          <a:blip r:embed="rId4"/>
          <a:stretch>
            <a:fillRect/>
          </a:stretch>
        </p:blipFill>
        <p:spPr>
          <a:xfrm>
            <a:off x="6862763" y="771525"/>
            <a:ext cx="1524000" cy="1524000"/>
          </a:xfrm>
          <a:prstGeom prst="rect">
            <a:avLst/>
          </a:prstGeom>
        </p:spPr>
      </p:pic>
    </p:spTree>
    <p:extLst>
      <p:ext uri="{BB962C8B-B14F-4D97-AF65-F5344CB8AC3E}">
        <p14:creationId xmlns:p14="http://schemas.microsoft.com/office/powerpoint/2010/main" val="2091621236"/>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800" kern="1200" baseline="0">
          <a:solidFill>
            <a:srgbClr val="F6621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itchFamily="34" charset="0"/>
        <a:buNone/>
        <a:defRPr sz="2800" kern="1200">
          <a:solidFill>
            <a:srgbClr val="F6621D"/>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F6621D"/>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rgbClr val="F6621D"/>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800" kern="1200">
          <a:solidFill>
            <a:srgbClr val="F6621D"/>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800" kern="1200">
          <a:solidFill>
            <a:srgbClr val="F6621D"/>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4" name="Image 13" descr="cti-ppt-page.png"/>
          <p:cNvPicPr>
            <a:picLocks noChangeAspect="1"/>
          </p:cNvPicPr>
          <p:nvPr userDrawn="1"/>
        </p:nvPicPr>
        <p:blipFill>
          <a:blip r:embed="rId3"/>
          <a:stretch>
            <a:fillRect/>
          </a:stretch>
        </p:blipFill>
        <p:spPr>
          <a:xfrm>
            <a:off x="0" y="5848350"/>
            <a:ext cx="2667000" cy="1009650"/>
          </a:xfrm>
          <a:prstGeom prst="rect">
            <a:avLst/>
          </a:prstGeom>
        </p:spPr>
      </p:pic>
      <p:sp>
        <p:nvSpPr>
          <p:cNvPr id="6" name="Espace réservé du numéro de diapositive 5"/>
          <p:cNvSpPr>
            <a:spLocks noGrp="1"/>
          </p:cNvSpPr>
          <p:nvPr>
            <p:ph type="sldNum" sz="quarter" idx="4"/>
          </p:nvPr>
        </p:nvSpPr>
        <p:spPr>
          <a:xfrm>
            <a:off x="6253163" y="27940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E6FB0D-F0DB-4FBC-A1DD-939FF27E752A}" type="slidenum">
              <a:rPr lang="en-US" smtClean="0"/>
              <a:pPr/>
              <a:t>‹N°›</a:t>
            </a:fld>
            <a:endParaRPr lang="en-US" dirty="0"/>
          </a:p>
        </p:txBody>
      </p:sp>
      <p:cxnSp>
        <p:nvCxnSpPr>
          <p:cNvPr id="9" name="Connecteur droit 8"/>
          <p:cNvCxnSpPr/>
          <p:nvPr userDrawn="1"/>
        </p:nvCxnSpPr>
        <p:spPr>
          <a:xfrm>
            <a:off x="759618" y="762000"/>
            <a:ext cx="7612380" cy="0"/>
          </a:xfrm>
          <a:prstGeom prst="line">
            <a:avLst/>
          </a:prstGeom>
          <a:ln w="19050">
            <a:solidFill>
              <a:srgbClr val="F6621D"/>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1"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50000"/>
              <a:lumOff val="50000"/>
            </a:schemeClr>
          </a:solidFill>
          <a:latin typeface="Avenir LT Std 55 Roman"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lumMod val="50000"/>
              <a:lumOff val="50000"/>
            </a:schemeClr>
          </a:solidFill>
          <a:latin typeface="Avenir LT Std 55 Roman"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lumMod val="50000"/>
              <a:lumOff val="50000"/>
            </a:schemeClr>
          </a:solidFill>
          <a:latin typeface="Avenir LT Std 55 Roman"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lumMod val="50000"/>
              <a:lumOff val="50000"/>
            </a:schemeClr>
          </a:solidFill>
          <a:latin typeface="Avenir LT Std 55 Roman"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50000"/>
              <a:lumOff val="50000"/>
            </a:schemeClr>
          </a:solidFill>
          <a:latin typeface="Avenir LT Std 55 Roman"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64142" y="574723"/>
            <a:ext cx="2965756" cy="1681780"/>
          </a:xfrm>
        </p:spPr>
        <p:style>
          <a:lnRef idx="2">
            <a:schemeClr val="accent6"/>
          </a:lnRef>
          <a:fillRef idx="1">
            <a:schemeClr val="lt1"/>
          </a:fillRef>
          <a:effectRef idx="0">
            <a:schemeClr val="accent6"/>
          </a:effectRef>
          <a:fontRef idx="minor">
            <a:schemeClr val="dk1"/>
          </a:fontRef>
        </p:style>
        <p:txBody>
          <a:bodyPr/>
          <a:lstStyle/>
          <a:p>
            <a:pPr algn="ctr"/>
            <a:br>
              <a:rPr lang="en-US" sz="1800" b="1" dirty="0"/>
            </a:br>
            <a:r>
              <a:rPr lang="en-US" sz="1800" b="1" dirty="0" err="1"/>
              <a:t>Conférence</a:t>
            </a:r>
            <a:r>
              <a:rPr lang="en-US" sz="1800" b="1" dirty="0"/>
              <a:t> 2018</a:t>
            </a:r>
            <a:br>
              <a:rPr lang="en-US" sz="1800" b="1" dirty="0"/>
            </a:br>
            <a:br>
              <a:rPr lang="en-US" sz="1800" b="1" dirty="0"/>
            </a:br>
            <a:r>
              <a:rPr lang="en-US" sz="1800" b="1" dirty="0"/>
              <a:t> du Réseau RELIER</a:t>
            </a:r>
            <a:br>
              <a:rPr lang="en-US" sz="1800" b="1" dirty="0"/>
            </a:br>
            <a:br>
              <a:rPr lang="en-US" sz="1800" b="1" dirty="0"/>
            </a:br>
            <a:r>
              <a:rPr lang="en-US" sz="1800" b="1" dirty="0"/>
              <a:t>Paris – 19 </a:t>
            </a:r>
            <a:r>
              <a:rPr lang="en-US" sz="1800" b="1" dirty="0" err="1"/>
              <a:t>janvier</a:t>
            </a:r>
            <a:endParaRPr lang="en-US" sz="1800" b="1" dirty="0"/>
          </a:p>
        </p:txBody>
      </p:sp>
      <p:sp>
        <p:nvSpPr>
          <p:cNvPr id="6" name="Espace réservé du texte 5">
            <a:extLst>
              <a:ext uri="{FF2B5EF4-FFF2-40B4-BE49-F238E27FC236}">
                <a16:creationId xmlns:a16="http://schemas.microsoft.com/office/drawing/2014/main" id="{BBDEE8B4-03B6-41E8-927E-F3D2779CA059}"/>
              </a:ext>
            </a:extLst>
          </p:cNvPr>
          <p:cNvSpPr>
            <a:spLocks noGrp="1"/>
          </p:cNvSpPr>
          <p:nvPr>
            <p:ph type="body" sz="quarter" idx="12"/>
          </p:nvPr>
        </p:nvSpPr>
        <p:spPr>
          <a:xfrm>
            <a:off x="294860" y="2928938"/>
            <a:ext cx="5516562" cy="3170099"/>
          </a:xfrm>
        </p:spPr>
        <p:txBody>
          <a:bodyPr/>
          <a:lstStyle/>
          <a:p>
            <a:pPr algn="ctr"/>
            <a:r>
              <a:rPr lang="fr-FR" sz="4000" dirty="0"/>
              <a:t>« Comment l'évaluation par la CTI prend en compte les ESG : Dispositifs, pratiques et retours d’expériences»</a:t>
            </a:r>
            <a:endParaRPr lang="fr-FR"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body" sz="quarter" idx="14"/>
          </p:nvPr>
        </p:nvSpPr>
        <p:spPr bwMode="auto">
          <a:xfrm>
            <a:off x="0" y="1142875"/>
            <a:ext cx="9144000" cy="363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endParaRPr lang="fr-FR" sz="1200" i="1" dirty="0">
              <a:solidFill>
                <a:schemeClr val="tx1"/>
              </a:solidFill>
              <a:latin typeface="Arial" panose="020B0604020202020204" pitchFamily="34" charset="0"/>
              <a:cs typeface="Times New Roman" panose="02020603050405020304" pitchFamily="18" charset="0"/>
            </a:endParaRPr>
          </a:p>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sz="2400" i="1" dirty="0">
                <a:solidFill>
                  <a:schemeClr val="tx1"/>
                </a:solidFill>
                <a:latin typeface="Arial" panose="020B0604020202020204" pitchFamily="34" charset="0"/>
                <a:cs typeface="Times New Roman" panose="02020603050405020304" pitchFamily="18" charset="0"/>
              </a:rPr>
              <a:t>L’apprentissage et l’enseignement centré sur l’étudiant</a:t>
            </a:r>
            <a:br>
              <a:rPr lang="fr-FR" sz="2400" i="1" dirty="0">
                <a:solidFill>
                  <a:schemeClr val="tx1"/>
                </a:solidFill>
                <a:latin typeface="Arial" panose="020B0604020202020204" pitchFamily="34" charset="0"/>
                <a:cs typeface="Times New Roman" panose="02020603050405020304" pitchFamily="18" charset="0"/>
              </a:rPr>
            </a:br>
            <a:r>
              <a:rPr lang="fr-FR" sz="2400" i="1" dirty="0">
                <a:solidFill>
                  <a:schemeClr val="tx1"/>
                </a:solidFill>
                <a:latin typeface="Arial" panose="020B0604020202020204" pitchFamily="34" charset="0"/>
                <a:cs typeface="Times New Roman" panose="02020603050405020304" pitchFamily="18" charset="0"/>
              </a:rPr>
              <a:t>(6 sur 7 Ok) :</a:t>
            </a:r>
          </a:p>
          <a:p>
            <a:pPr marL="976313" defTabSz="449056">
              <a:lnSpc>
                <a:spcPct val="120000"/>
              </a:lnSpc>
              <a:spcBef>
                <a:spcPts val="400"/>
              </a:spcBef>
              <a:buClr>
                <a:schemeClr val="tx1">
                  <a:lumMod val="65000"/>
                  <a:lumOff val="35000"/>
                </a:schemeClr>
              </a:buClr>
              <a:buSzPct val="100000"/>
              <a:buFont typeface="Wingdings" panose="05000000000000000000" pitchFamily="2" charset="2"/>
              <a:buChar char="q"/>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sz="2400" i="1" dirty="0">
                <a:solidFill>
                  <a:schemeClr val="tx1"/>
                </a:solidFill>
                <a:latin typeface="Arial" panose="020B0604020202020204" pitchFamily="34" charset="0"/>
                <a:cs typeface="Times New Roman" panose="02020603050405020304" pitchFamily="18" charset="0"/>
              </a:rPr>
              <a:t>… le respect mutuel dans la relation étudiant – enseignant</a:t>
            </a:r>
          </a:p>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sz="2400" i="1" dirty="0">
                <a:solidFill>
                  <a:schemeClr val="tx1"/>
                </a:solidFill>
                <a:latin typeface="Arial" panose="020B0604020202020204" pitchFamily="34" charset="0"/>
                <a:cs typeface="Times New Roman" panose="02020603050405020304" pitchFamily="18" charset="0"/>
              </a:rPr>
              <a:t>L’évaluation (2 sur 7 explicites) :</a:t>
            </a:r>
          </a:p>
          <a:p>
            <a:pPr marL="976313" defTabSz="449056">
              <a:lnSpc>
                <a:spcPct val="120000"/>
              </a:lnSpc>
              <a:spcBef>
                <a:spcPts val="400"/>
              </a:spcBef>
              <a:buClr>
                <a:schemeClr val="tx1">
                  <a:lumMod val="65000"/>
                  <a:lumOff val="35000"/>
                </a:schemeClr>
              </a:buClr>
              <a:buSzPct val="100000"/>
              <a:buFont typeface="Wingdings" panose="05000000000000000000" pitchFamily="2" charset="2"/>
              <a:buChar char="q"/>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sz="2400" i="1" dirty="0">
                <a:solidFill>
                  <a:schemeClr val="tx1"/>
                </a:solidFill>
                <a:latin typeface="Arial" panose="020B0604020202020204" pitchFamily="34" charset="0"/>
                <a:cs typeface="Times New Roman" panose="02020603050405020304" pitchFamily="18" charset="0"/>
              </a:rPr>
              <a:t>… l’évaluation est réalisée par plusieurs examinateurs ;</a:t>
            </a:r>
          </a:p>
          <a:p>
            <a:pPr marL="976313" defTabSz="449056">
              <a:lnSpc>
                <a:spcPct val="120000"/>
              </a:lnSpc>
              <a:spcBef>
                <a:spcPts val="400"/>
              </a:spcBef>
              <a:buClr>
                <a:schemeClr val="tx1">
                  <a:lumMod val="65000"/>
                  <a:lumOff val="35000"/>
                </a:schemeClr>
              </a:buClr>
              <a:buSzPct val="100000"/>
              <a:buFont typeface="Wingdings" panose="05000000000000000000" pitchFamily="2" charset="2"/>
              <a:buChar char="q"/>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sz="2400" i="1" dirty="0">
                <a:solidFill>
                  <a:schemeClr val="tx1"/>
                </a:solidFill>
                <a:latin typeface="Arial" panose="020B0604020202020204" pitchFamily="34" charset="0"/>
                <a:cs typeface="Times New Roman" panose="02020603050405020304" pitchFamily="18" charset="0"/>
              </a:rPr>
              <a:t>… éventuelles circonstances atténuantes ;</a:t>
            </a:r>
          </a:p>
          <a:p>
            <a:pPr marL="976313" defTabSz="449056">
              <a:lnSpc>
                <a:spcPct val="120000"/>
              </a:lnSpc>
              <a:spcBef>
                <a:spcPts val="400"/>
              </a:spcBef>
              <a:buClr>
                <a:schemeClr val="tx1">
                  <a:lumMod val="65000"/>
                  <a:lumOff val="35000"/>
                </a:schemeClr>
              </a:buClr>
              <a:buSzPct val="100000"/>
              <a:buFont typeface="Wingdings" panose="05000000000000000000" pitchFamily="2" charset="2"/>
              <a:buChar char="q"/>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sz="2400" i="1" dirty="0">
                <a:solidFill>
                  <a:schemeClr val="tx1"/>
                </a:solidFill>
                <a:latin typeface="Arial" panose="020B0604020202020204" pitchFamily="34" charset="0"/>
                <a:cs typeface="Times New Roman" panose="02020603050405020304" pitchFamily="18" charset="0"/>
              </a:rPr>
              <a:t>… procédure de recours officielle. </a:t>
            </a:r>
          </a:p>
        </p:txBody>
      </p:sp>
      <p:pic>
        <p:nvPicPr>
          <p:cNvPr id="5" name="Image 4" descr="cti-word-logo.png"/>
          <p:cNvPicPr/>
          <p:nvPr/>
        </p:nvPicPr>
        <p:blipFill>
          <a:blip r:embed="rId3" cstate="print"/>
          <a:stretch>
            <a:fillRect/>
          </a:stretch>
        </p:blipFill>
        <p:spPr>
          <a:xfrm>
            <a:off x="713760" y="177242"/>
            <a:ext cx="891105" cy="811803"/>
          </a:xfrm>
          <a:prstGeom prst="rect">
            <a:avLst/>
          </a:prstGeom>
        </p:spPr>
      </p:pic>
      <p:sp>
        <p:nvSpPr>
          <p:cNvPr id="6" name="ZoneTexte 5"/>
          <p:cNvSpPr txBox="1"/>
          <p:nvPr/>
        </p:nvSpPr>
        <p:spPr>
          <a:xfrm>
            <a:off x="2050027" y="147484"/>
            <a:ext cx="6432360" cy="1569660"/>
          </a:xfrm>
          <a:prstGeom prst="rect">
            <a:avLst/>
          </a:prstGeom>
          <a:noFill/>
        </p:spPr>
        <p:txBody>
          <a:bodyPr wrap="square" rtlCol="0">
            <a:spAutoFit/>
          </a:bodyPr>
          <a:lstStyle/>
          <a:p>
            <a:pPr algn="r"/>
            <a:r>
              <a:rPr lang="fr-FR" sz="3200" dirty="0">
                <a:solidFill>
                  <a:srgbClr val="F6621D"/>
                </a:solidFill>
              </a:rPr>
              <a:t>1.3 Apprentissage, enseignement et évaluation centrés sur l’étudiant</a:t>
            </a:r>
          </a:p>
          <a:p>
            <a:pPr algn="r"/>
            <a:endParaRPr lang="fr-FR" sz="3200" dirty="0">
              <a:solidFill>
                <a:srgbClr val="F6621D"/>
              </a:solidFill>
            </a:endParaRPr>
          </a:p>
        </p:txBody>
      </p:sp>
    </p:spTree>
    <p:extLst>
      <p:ext uri="{BB962C8B-B14F-4D97-AF65-F5344CB8AC3E}">
        <p14:creationId xmlns:p14="http://schemas.microsoft.com/office/powerpoint/2010/main" val="13769436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EAB3FB-75CD-4E2D-9B5B-ED311EC5271B}"/>
              </a:ext>
            </a:extLst>
          </p:cNvPr>
          <p:cNvSpPr>
            <a:spLocks noGrp="1"/>
          </p:cNvSpPr>
          <p:nvPr>
            <p:ph type="title"/>
          </p:nvPr>
        </p:nvSpPr>
        <p:spPr>
          <a:xfrm>
            <a:off x="731422" y="2279371"/>
            <a:ext cx="7643952" cy="3710612"/>
          </a:xfrm>
          <a:effectLst>
            <a:outerShdw blurRad="50800" dist="38100" dir="5400000" algn="t" rotWithShape="0">
              <a:prstClr val="black">
                <a:alpha val="40000"/>
              </a:prstClr>
            </a:outerShdw>
          </a:effectLst>
          <a:scene3d>
            <a:camera prst="orthographicFront"/>
            <a:lightRig rig="threePt" dir="t"/>
          </a:scene3d>
          <a:sp3d>
            <a:bevelT/>
          </a:sp3d>
        </p:spPr>
        <p:style>
          <a:lnRef idx="1">
            <a:schemeClr val="accent5"/>
          </a:lnRef>
          <a:fillRef idx="2">
            <a:schemeClr val="accent5"/>
          </a:fillRef>
          <a:effectRef idx="1">
            <a:schemeClr val="accent5"/>
          </a:effectRef>
          <a:fontRef idx="minor">
            <a:schemeClr val="dk1"/>
          </a:fontRef>
        </p:style>
        <p:txBody>
          <a:bodyPr/>
          <a:lstStyle/>
          <a:p>
            <a:r>
              <a:rPr lang="fr-FR" sz="2400" dirty="0">
                <a:solidFill>
                  <a:schemeClr val="tx1"/>
                </a:solidFill>
              </a:rPr>
              <a:t>Les institutions appliquent de manière cohérente et constante des règles prédéfinies et publiées</a:t>
            </a:r>
            <a:br>
              <a:rPr lang="fr-FR" sz="2400" dirty="0">
                <a:solidFill>
                  <a:schemeClr val="tx1"/>
                </a:solidFill>
              </a:rPr>
            </a:br>
            <a:r>
              <a:rPr lang="fr-FR" sz="2400" dirty="0">
                <a:solidFill>
                  <a:schemeClr val="tx1"/>
                </a:solidFill>
              </a:rPr>
              <a:t>couvrant toutes les phases du cycle d’études, c’est à dire l’admission et la progression des étudiants, la</a:t>
            </a:r>
            <a:br>
              <a:rPr lang="fr-FR" sz="2400" dirty="0">
                <a:solidFill>
                  <a:schemeClr val="tx1"/>
                </a:solidFill>
              </a:rPr>
            </a:br>
            <a:r>
              <a:rPr lang="fr-FR" sz="2400" dirty="0">
                <a:solidFill>
                  <a:schemeClr val="tx1"/>
                </a:solidFill>
              </a:rPr>
              <a:t>reconnaissance et la certification de leurs acquis. </a:t>
            </a:r>
          </a:p>
        </p:txBody>
      </p:sp>
      <p:sp>
        <p:nvSpPr>
          <p:cNvPr id="3" name="Espace réservé du texte 2">
            <a:extLst>
              <a:ext uri="{FF2B5EF4-FFF2-40B4-BE49-F238E27FC236}">
                <a16:creationId xmlns:a16="http://schemas.microsoft.com/office/drawing/2014/main" id="{8FC42320-C562-467D-BA9F-23C3E013E8DA}"/>
              </a:ext>
            </a:extLst>
          </p:cNvPr>
          <p:cNvSpPr>
            <a:spLocks noGrp="1"/>
          </p:cNvSpPr>
          <p:nvPr>
            <p:ph type="body" sz="quarter" idx="12"/>
          </p:nvPr>
        </p:nvSpPr>
        <p:spPr>
          <a:xfrm>
            <a:off x="674688" y="1351930"/>
            <a:ext cx="5516562" cy="954107"/>
          </a:xfrm>
        </p:spPr>
        <p:txBody>
          <a:bodyPr/>
          <a:lstStyle/>
          <a:p>
            <a:r>
              <a:rPr lang="fr-FR" b="1" dirty="0"/>
              <a:t>1.4 Admission, progression, reconnaissance et certification </a:t>
            </a:r>
          </a:p>
        </p:txBody>
      </p:sp>
      <p:sp>
        <p:nvSpPr>
          <p:cNvPr id="4" name="Rectangle 3">
            <a:extLst>
              <a:ext uri="{FF2B5EF4-FFF2-40B4-BE49-F238E27FC236}">
                <a16:creationId xmlns:a16="http://schemas.microsoft.com/office/drawing/2014/main" id="{CA1C5A84-E0F8-48AC-8CC8-31F05FB53EA6}"/>
              </a:ext>
            </a:extLst>
          </p:cNvPr>
          <p:cNvSpPr/>
          <p:nvPr/>
        </p:nvSpPr>
        <p:spPr>
          <a:xfrm>
            <a:off x="674688" y="5976730"/>
            <a:ext cx="2625103" cy="583096"/>
          </a:xfrm>
          <a:prstGeom prst="rect">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À compléter</a:t>
            </a:r>
          </a:p>
        </p:txBody>
      </p:sp>
    </p:spTree>
    <p:extLst>
      <p:ext uri="{BB962C8B-B14F-4D97-AF65-F5344CB8AC3E}">
        <p14:creationId xmlns:p14="http://schemas.microsoft.com/office/powerpoint/2010/main" val="26933113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body" sz="quarter" idx="14"/>
          </p:nvPr>
        </p:nvSpPr>
        <p:spPr bwMode="auto">
          <a:xfrm>
            <a:off x="0" y="1142875"/>
            <a:ext cx="9144000" cy="506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endParaRPr lang="fr-FR" altLang="fr-FR" sz="1200" i="1" dirty="0">
              <a:solidFill>
                <a:schemeClr val="tx1"/>
              </a:solidFill>
              <a:latin typeface="Arial" panose="020B0604020202020204" pitchFamily="34" charset="0"/>
              <a:cs typeface="Times New Roman" panose="02020603050405020304" pitchFamily="18" charset="0"/>
            </a:endParaRPr>
          </a:p>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endParaRPr lang="fr-FR" sz="2400" dirty="0">
              <a:solidFill>
                <a:schemeClr val="tx1"/>
              </a:solidFill>
              <a:latin typeface="Arial" panose="020B0604020202020204" pitchFamily="34" charset="0"/>
              <a:cs typeface="Times New Roman" panose="02020603050405020304" pitchFamily="18" charset="0"/>
            </a:endParaRPr>
          </a:p>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sz="2400" i="1" dirty="0">
                <a:solidFill>
                  <a:schemeClr val="tx1"/>
                </a:solidFill>
                <a:latin typeface="Arial" panose="020B0604020202020204" pitchFamily="34" charset="0"/>
                <a:cs typeface="Times New Roman" panose="02020603050405020304" pitchFamily="18" charset="0"/>
              </a:rPr>
              <a:t>Politique d’accès, processus et critères d’admission : D1 et D2</a:t>
            </a:r>
          </a:p>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sz="2400" i="1" dirty="0">
                <a:solidFill>
                  <a:schemeClr val="tx1"/>
                </a:solidFill>
                <a:latin typeface="Arial" panose="020B0604020202020204" pitchFamily="34" charset="0"/>
                <a:cs typeface="Times New Roman" panose="02020603050405020304" pitchFamily="18" charset="0"/>
              </a:rPr>
              <a:t>Procédure d’intégration : D.5</a:t>
            </a:r>
          </a:p>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sz="2400" i="1" dirty="0">
                <a:solidFill>
                  <a:schemeClr val="accent6"/>
                </a:solidFill>
                <a:latin typeface="Arial" panose="020B0604020202020204" pitchFamily="34" charset="0"/>
                <a:cs typeface="Times New Roman" panose="02020603050405020304" pitchFamily="18" charset="0"/>
              </a:rPr>
              <a:t>Collecte d’information pour suivi des étudiants : R&amp;O est peu loquace (cf. ESG 1.7)</a:t>
            </a:r>
          </a:p>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sz="2400" i="1" dirty="0">
                <a:solidFill>
                  <a:schemeClr val="tx1"/>
                </a:solidFill>
                <a:latin typeface="Arial" panose="020B0604020202020204" pitchFamily="34" charset="0"/>
                <a:cs typeface="Times New Roman" panose="02020603050405020304" pitchFamily="18" charset="0"/>
              </a:rPr>
              <a:t>Reconnaissance des périodes d’études (y compris reconnaissance apprentissage non formel et informel) :</a:t>
            </a:r>
          </a:p>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sz="2400" i="1" dirty="0">
                <a:solidFill>
                  <a:schemeClr val="tx1"/>
                </a:solidFill>
                <a:latin typeface="Arial" panose="020B0604020202020204" pitchFamily="34" charset="0"/>
                <a:cs typeface="Times New Roman" panose="02020603050405020304" pitchFamily="18" charset="0"/>
              </a:rPr>
              <a:t>		dans les processus de recrutement : D</a:t>
            </a:r>
          </a:p>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sz="2400" i="1" dirty="0">
                <a:solidFill>
                  <a:schemeClr val="tx1"/>
                </a:solidFill>
                <a:latin typeface="Arial" panose="020B0604020202020204" pitchFamily="34" charset="0"/>
                <a:cs typeface="Times New Roman" panose="02020603050405020304" pitchFamily="18" charset="0"/>
              </a:rPr>
              <a:t>		« valorisation de l’engagement étudiant »</a:t>
            </a:r>
          </a:p>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sz="2400" i="1" dirty="0">
                <a:solidFill>
                  <a:schemeClr val="tx1"/>
                </a:solidFill>
                <a:latin typeface="Arial" panose="020B0604020202020204" pitchFamily="34" charset="0"/>
                <a:cs typeface="Times New Roman" panose="02020603050405020304" pitchFamily="18" charset="0"/>
              </a:rPr>
              <a:t>Supplément au diplôme : OUI (et fiche RNCP)</a:t>
            </a:r>
          </a:p>
        </p:txBody>
      </p:sp>
      <p:pic>
        <p:nvPicPr>
          <p:cNvPr id="5" name="Image 4" descr="cti-word-logo.png"/>
          <p:cNvPicPr/>
          <p:nvPr/>
        </p:nvPicPr>
        <p:blipFill>
          <a:blip r:embed="rId3" cstate="print"/>
          <a:stretch>
            <a:fillRect/>
          </a:stretch>
        </p:blipFill>
        <p:spPr>
          <a:xfrm>
            <a:off x="713760" y="177242"/>
            <a:ext cx="891105" cy="811803"/>
          </a:xfrm>
          <a:prstGeom prst="rect">
            <a:avLst/>
          </a:prstGeom>
        </p:spPr>
      </p:pic>
      <p:sp>
        <p:nvSpPr>
          <p:cNvPr id="6" name="ZoneTexte 5"/>
          <p:cNvSpPr txBox="1"/>
          <p:nvPr/>
        </p:nvSpPr>
        <p:spPr>
          <a:xfrm>
            <a:off x="2050027" y="147484"/>
            <a:ext cx="6432360" cy="1569660"/>
          </a:xfrm>
          <a:prstGeom prst="rect">
            <a:avLst/>
          </a:prstGeom>
          <a:noFill/>
        </p:spPr>
        <p:txBody>
          <a:bodyPr wrap="square" rtlCol="0">
            <a:spAutoFit/>
          </a:bodyPr>
          <a:lstStyle/>
          <a:p>
            <a:pPr algn="r"/>
            <a:r>
              <a:rPr lang="fr-FR" sz="3200" dirty="0">
                <a:solidFill>
                  <a:srgbClr val="F6621D"/>
                </a:solidFill>
              </a:rPr>
              <a:t>1.4 Admission, progression, reconnaissance et certification </a:t>
            </a:r>
          </a:p>
          <a:p>
            <a:pPr algn="r"/>
            <a:endParaRPr lang="fr-FR" sz="3200" dirty="0">
              <a:solidFill>
                <a:srgbClr val="F6621D"/>
              </a:solidFill>
            </a:endParaRPr>
          </a:p>
        </p:txBody>
      </p:sp>
    </p:spTree>
    <p:extLst>
      <p:ext uri="{BB962C8B-B14F-4D97-AF65-F5344CB8AC3E}">
        <p14:creationId xmlns:p14="http://schemas.microsoft.com/office/powerpoint/2010/main" val="1932455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EAB3FB-75CD-4E2D-9B5B-ED311EC5271B}"/>
              </a:ext>
            </a:extLst>
          </p:cNvPr>
          <p:cNvSpPr>
            <a:spLocks noGrp="1"/>
          </p:cNvSpPr>
          <p:nvPr>
            <p:ph type="title"/>
          </p:nvPr>
        </p:nvSpPr>
        <p:spPr>
          <a:xfrm>
            <a:off x="731422" y="2279371"/>
            <a:ext cx="7643952" cy="3710612"/>
          </a:xfrm>
          <a:effectLst>
            <a:outerShdw blurRad="50800" dist="38100" dir="5400000" algn="t" rotWithShape="0">
              <a:prstClr val="black">
                <a:alpha val="40000"/>
              </a:prstClr>
            </a:outerShdw>
          </a:effectLst>
          <a:scene3d>
            <a:camera prst="orthographicFront"/>
            <a:lightRig rig="threePt" dir="t"/>
          </a:scene3d>
          <a:sp3d>
            <a:bevelT/>
          </a:sp3d>
        </p:spPr>
        <p:style>
          <a:lnRef idx="1">
            <a:schemeClr val="accent5"/>
          </a:lnRef>
          <a:fillRef idx="2">
            <a:schemeClr val="accent5"/>
          </a:fillRef>
          <a:effectRef idx="1">
            <a:schemeClr val="accent5"/>
          </a:effectRef>
          <a:fontRef idx="minor">
            <a:schemeClr val="dk1"/>
          </a:fontRef>
        </p:style>
        <p:txBody>
          <a:bodyPr/>
          <a:lstStyle/>
          <a:p>
            <a:r>
              <a:rPr lang="fr-FR" sz="2400" dirty="0">
                <a:solidFill>
                  <a:schemeClr val="tx1"/>
                </a:solidFill>
              </a:rPr>
              <a:t>Les institutions s’assurent des compétences de leurs enseignants. Elles mettent en œuvre des processus</a:t>
            </a:r>
            <a:br>
              <a:rPr lang="fr-FR" sz="2400" dirty="0">
                <a:solidFill>
                  <a:schemeClr val="tx1"/>
                </a:solidFill>
              </a:rPr>
            </a:br>
            <a:r>
              <a:rPr lang="fr-FR" sz="2400" dirty="0">
                <a:solidFill>
                  <a:schemeClr val="tx1"/>
                </a:solidFill>
              </a:rPr>
              <a:t>équitables et transparents pour le recrutement et le développement professionnel du personnel</a:t>
            </a:r>
          </a:p>
        </p:txBody>
      </p:sp>
      <p:sp>
        <p:nvSpPr>
          <p:cNvPr id="3" name="Espace réservé du texte 2">
            <a:extLst>
              <a:ext uri="{FF2B5EF4-FFF2-40B4-BE49-F238E27FC236}">
                <a16:creationId xmlns:a16="http://schemas.microsoft.com/office/drawing/2014/main" id="{8FC42320-C562-467D-BA9F-23C3E013E8DA}"/>
              </a:ext>
            </a:extLst>
          </p:cNvPr>
          <p:cNvSpPr>
            <a:spLocks noGrp="1"/>
          </p:cNvSpPr>
          <p:nvPr>
            <p:ph type="body" sz="quarter" idx="12"/>
          </p:nvPr>
        </p:nvSpPr>
        <p:spPr>
          <a:xfrm>
            <a:off x="674688" y="1351930"/>
            <a:ext cx="5516562" cy="523220"/>
          </a:xfrm>
        </p:spPr>
        <p:txBody>
          <a:bodyPr/>
          <a:lstStyle/>
          <a:p>
            <a:r>
              <a:rPr lang="fr-FR" b="1" dirty="0"/>
              <a:t>1.5 Personnel enseignant </a:t>
            </a:r>
          </a:p>
        </p:txBody>
      </p:sp>
      <p:sp>
        <p:nvSpPr>
          <p:cNvPr id="4" name="Rectangle 3">
            <a:extLst>
              <a:ext uri="{FF2B5EF4-FFF2-40B4-BE49-F238E27FC236}">
                <a16:creationId xmlns:a16="http://schemas.microsoft.com/office/drawing/2014/main" id="{5F6E10B0-0328-4B44-AE66-F4725F1A20DC}"/>
              </a:ext>
            </a:extLst>
          </p:cNvPr>
          <p:cNvSpPr/>
          <p:nvPr/>
        </p:nvSpPr>
        <p:spPr>
          <a:xfrm>
            <a:off x="674688" y="5976730"/>
            <a:ext cx="2625103" cy="583096"/>
          </a:xfrm>
          <a:prstGeom prst="rect">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À compléter</a:t>
            </a:r>
          </a:p>
        </p:txBody>
      </p:sp>
    </p:spTree>
    <p:extLst>
      <p:ext uri="{BB962C8B-B14F-4D97-AF65-F5344CB8AC3E}">
        <p14:creationId xmlns:p14="http://schemas.microsoft.com/office/powerpoint/2010/main" val="3669001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body" sz="quarter" idx="14"/>
          </p:nvPr>
        </p:nvSpPr>
        <p:spPr bwMode="auto">
          <a:xfrm>
            <a:off x="0" y="1142875"/>
            <a:ext cx="9144000" cy="407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endParaRPr lang="fr-FR" altLang="fr-FR" sz="1200" i="1" dirty="0">
              <a:solidFill>
                <a:schemeClr val="tx1"/>
              </a:solidFill>
              <a:latin typeface="Arial" panose="020B0604020202020204" pitchFamily="34" charset="0"/>
              <a:cs typeface="Times New Roman" panose="02020603050405020304" pitchFamily="18" charset="0"/>
            </a:endParaRPr>
          </a:p>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endParaRPr lang="fr-FR" sz="2400" dirty="0">
              <a:solidFill>
                <a:schemeClr val="tx1"/>
              </a:solidFill>
              <a:latin typeface="Arial" panose="020B0604020202020204" pitchFamily="34" charset="0"/>
              <a:cs typeface="Times New Roman" panose="02020603050405020304" pitchFamily="18" charset="0"/>
            </a:endParaRPr>
          </a:p>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sz="2400" i="1" dirty="0">
                <a:solidFill>
                  <a:schemeClr val="tx1"/>
                </a:solidFill>
                <a:latin typeface="Arial" panose="020B0604020202020204" pitchFamily="34" charset="0"/>
                <a:cs typeface="Times New Roman" panose="02020603050405020304" pitchFamily="18" charset="0"/>
              </a:rPr>
              <a:t>A 5.1 « l’école gère attentivement ses ressources humaines »</a:t>
            </a:r>
          </a:p>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sz="2400" i="1" dirty="0">
                <a:solidFill>
                  <a:schemeClr val="tx1"/>
                </a:solidFill>
                <a:latin typeface="Arial" panose="020B0604020202020204" pitchFamily="34" charset="0"/>
                <a:cs typeface="Times New Roman" panose="02020603050405020304" pitchFamily="18" charset="0"/>
              </a:rPr>
              <a:t>Livre 2 « les compétences sont développées et maintenues durablement »</a:t>
            </a:r>
          </a:p>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sz="2400" i="1" dirty="0">
                <a:solidFill>
                  <a:schemeClr val="accent6"/>
                </a:solidFill>
                <a:latin typeface="Arial" panose="020B0604020202020204" pitchFamily="34" charset="0"/>
                <a:cs typeface="Times New Roman" panose="02020603050405020304" pitchFamily="18" charset="0"/>
              </a:rPr>
              <a:t>Recrutement et conditions de travail</a:t>
            </a:r>
          </a:p>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sz="2400" i="1" dirty="0">
                <a:solidFill>
                  <a:schemeClr val="tx1"/>
                </a:solidFill>
                <a:latin typeface="Arial" panose="020B0604020202020204" pitchFamily="34" charset="0"/>
                <a:cs typeface="Times New Roman" panose="02020603050405020304" pitchFamily="18" charset="0"/>
              </a:rPr>
              <a:t>Encourager les activités scientifiques : OUI</a:t>
            </a:r>
          </a:p>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sz="2400" i="1" dirty="0">
                <a:solidFill>
                  <a:schemeClr val="tx1"/>
                </a:solidFill>
                <a:latin typeface="Arial" panose="020B0604020202020204" pitchFamily="34" charset="0"/>
                <a:cs typeface="Times New Roman" panose="02020603050405020304" pitchFamily="18" charset="0"/>
              </a:rPr>
              <a:t>Encourager l’innovation dans les méthodes d’enseignement : OUI</a:t>
            </a:r>
          </a:p>
        </p:txBody>
      </p:sp>
      <p:pic>
        <p:nvPicPr>
          <p:cNvPr id="5" name="Image 4" descr="cti-word-logo.png"/>
          <p:cNvPicPr/>
          <p:nvPr/>
        </p:nvPicPr>
        <p:blipFill>
          <a:blip r:embed="rId3" cstate="print"/>
          <a:stretch>
            <a:fillRect/>
          </a:stretch>
        </p:blipFill>
        <p:spPr>
          <a:xfrm>
            <a:off x="713760" y="177242"/>
            <a:ext cx="891105" cy="811803"/>
          </a:xfrm>
          <a:prstGeom prst="rect">
            <a:avLst/>
          </a:prstGeom>
        </p:spPr>
      </p:pic>
      <p:sp>
        <p:nvSpPr>
          <p:cNvPr id="6" name="ZoneTexte 5"/>
          <p:cNvSpPr txBox="1"/>
          <p:nvPr/>
        </p:nvSpPr>
        <p:spPr>
          <a:xfrm>
            <a:off x="2050027" y="147484"/>
            <a:ext cx="6432360" cy="1077218"/>
          </a:xfrm>
          <a:prstGeom prst="rect">
            <a:avLst/>
          </a:prstGeom>
          <a:noFill/>
        </p:spPr>
        <p:txBody>
          <a:bodyPr wrap="square" rtlCol="0">
            <a:spAutoFit/>
          </a:bodyPr>
          <a:lstStyle/>
          <a:p>
            <a:pPr algn="r"/>
            <a:r>
              <a:rPr lang="fr-FR" sz="3200" dirty="0">
                <a:solidFill>
                  <a:srgbClr val="F6621D"/>
                </a:solidFill>
              </a:rPr>
              <a:t>1.5 Personnel enseignant </a:t>
            </a:r>
          </a:p>
          <a:p>
            <a:pPr algn="r"/>
            <a:endParaRPr lang="fr-FR" sz="3200" dirty="0">
              <a:solidFill>
                <a:srgbClr val="F6621D"/>
              </a:solidFill>
            </a:endParaRPr>
          </a:p>
        </p:txBody>
      </p:sp>
    </p:spTree>
    <p:extLst>
      <p:ext uri="{BB962C8B-B14F-4D97-AF65-F5344CB8AC3E}">
        <p14:creationId xmlns:p14="http://schemas.microsoft.com/office/powerpoint/2010/main" val="2219729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EAB3FB-75CD-4E2D-9B5B-ED311EC5271B}"/>
              </a:ext>
            </a:extLst>
          </p:cNvPr>
          <p:cNvSpPr>
            <a:spLocks noGrp="1"/>
          </p:cNvSpPr>
          <p:nvPr>
            <p:ph type="title"/>
          </p:nvPr>
        </p:nvSpPr>
        <p:spPr>
          <a:xfrm>
            <a:off x="731422" y="2279371"/>
            <a:ext cx="7643952" cy="3710612"/>
          </a:xfrm>
          <a:effectLst>
            <a:outerShdw blurRad="50800" dist="38100" dir="5400000" algn="t" rotWithShape="0">
              <a:prstClr val="black">
                <a:alpha val="40000"/>
              </a:prstClr>
            </a:outerShdw>
          </a:effectLst>
          <a:scene3d>
            <a:camera prst="orthographicFront"/>
            <a:lightRig rig="threePt" dir="t"/>
          </a:scene3d>
          <a:sp3d>
            <a:bevelT/>
          </a:sp3d>
        </p:spPr>
        <p:style>
          <a:lnRef idx="1">
            <a:schemeClr val="accent5"/>
          </a:lnRef>
          <a:fillRef idx="2">
            <a:schemeClr val="accent5"/>
          </a:fillRef>
          <a:effectRef idx="1">
            <a:schemeClr val="accent5"/>
          </a:effectRef>
          <a:fontRef idx="minor">
            <a:schemeClr val="dk1"/>
          </a:fontRef>
        </p:style>
        <p:txBody>
          <a:bodyPr/>
          <a:lstStyle/>
          <a:p>
            <a:r>
              <a:rPr lang="fr-FR" sz="2400" dirty="0">
                <a:solidFill>
                  <a:schemeClr val="tx1"/>
                </a:solidFill>
              </a:rPr>
              <a:t>Les institutions disposent de financements appropriés pour les activités d’apprentissage et d’enseignement et garantissent la mise à disposition de ressources pour l’apprentissage adéquates et facilement accessibles, ainsi qu’un accompagnement des étudiants. </a:t>
            </a:r>
          </a:p>
        </p:txBody>
      </p:sp>
      <p:sp>
        <p:nvSpPr>
          <p:cNvPr id="3" name="Espace réservé du texte 2">
            <a:extLst>
              <a:ext uri="{FF2B5EF4-FFF2-40B4-BE49-F238E27FC236}">
                <a16:creationId xmlns:a16="http://schemas.microsoft.com/office/drawing/2014/main" id="{8FC42320-C562-467D-BA9F-23C3E013E8DA}"/>
              </a:ext>
            </a:extLst>
          </p:cNvPr>
          <p:cNvSpPr>
            <a:spLocks noGrp="1"/>
          </p:cNvSpPr>
          <p:nvPr>
            <p:ph type="body" sz="quarter" idx="12"/>
          </p:nvPr>
        </p:nvSpPr>
        <p:spPr>
          <a:xfrm>
            <a:off x="674688" y="1351930"/>
            <a:ext cx="5516562" cy="954107"/>
          </a:xfrm>
        </p:spPr>
        <p:txBody>
          <a:bodyPr/>
          <a:lstStyle/>
          <a:p>
            <a:r>
              <a:rPr lang="fr-FR" b="1" dirty="0"/>
              <a:t>1.6 Ressources pour l’apprentissage et accompagnement des étudiants</a:t>
            </a:r>
          </a:p>
        </p:txBody>
      </p:sp>
      <p:sp>
        <p:nvSpPr>
          <p:cNvPr id="4" name="Rectangle 3">
            <a:extLst>
              <a:ext uri="{FF2B5EF4-FFF2-40B4-BE49-F238E27FC236}">
                <a16:creationId xmlns:a16="http://schemas.microsoft.com/office/drawing/2014/main" id="{C0AE2EBE-E5BC-4484-8746-B11753AEDF49}"/>
              </a:ext>
            </a:extLst>
          </p:cNvPr>
          <p:cNvSpPr/>
          <p:nvPr/>
        </p:nvSpPr>
        <p:spPr>
          <a:xfrm>
            <a:off x="674688" y="5976730"/>
            <a:ext cx="2625103" cy="583096"/>
          </a:xfrm>
          <a:prstGeom prst="rect">
            <a:avLst/>
          </a:prstGeom>
          <a:solidFill>
            <a:srgbClr val="FFFF0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À travailler</a:t>
            </a:r>
          </a:p>
        </p:txBody>
      </p:sp>
    </p:spTree>
    <p:extLst>
      <p:ext uri="{BB962C8B-B14F-4D97-AF65-F5344CB8AC3E}">
        <p14:creationId xmlns:p14="http://schemas.microsoft.com/office/powerpoint/2010/main" val="16515030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EAB3FB-75CD-4E2D-9B5B-ED311EC5271B}"/>
              </a:ext>
            </a:extLst>
          </p:cNvPr>
          <p:cNvSpPr>
            <a:spLocks noGrp="1"/>
          </p:cNvSpPr>
          <p:nvPr>
            <p:ph type="title"/>
          </p:nvPr>
        </p:nvSpPr>
        <p:spPr>
          <a:xfrm>
            <a:off x="731422" y="2279371"/>
            <a:ext cx="7643952" cy="3710612"/>
          </a:xfrm>
          <a:effectLst>
            <a:outerShdw blurRad="50800" dist="38100" dir="5400000" algn="t" rotWithShape="0">
              <a:prstClr val="black">
                <a:alpha val="40000"/>
              </a:prstClr>
            </a:outerShdw>
          </a:effectLst>
          <a:scene3d>
            <a:camera prst="orthographicFront"/>
            <a:lightRig rig="threePt" dir="t"/>
          </a:scene3d>
          <a:sp3d>
            <a:bevelT/>
          </a:sp3d>
        </p:spPr>
        <p:style>
          <a:lnRef idx="1">
            <a:schemeClr val="accent5"/>
          </a:lnRef>
          <a:fillRef idx="2">
            <a:schemeClr val="accent5"/>
          </a:fillRef>
          <a:effectRef idx="1">
            <a:schemeClr val="accent5"/>
          </a:effectRef>
          <a:fontRef idx="minor">
            <a:schemeClr val="dk1"/>
          </a:fontRef>
        </p:style>
        <p:txBody>
          <a:bodyPr/>
          <a:lstStyle/>
          <a:p>
            <a:r>
              <a:rPr lang="fr-FR" sz="2400" dirty="0">
                <a:solidFill>
                  <a:schemeClr val="tx1"/>
                </a:solidFill>
              </a:rPr>
              <a:t>Les institutions s’assurent de collecter, d’analyser et d’utiliser des informations pertinentes pour le</a:t>
            </a:r>
            <a:br>
              <a:rPr lang="fr-FR" sz="2400" dirty="0">
                <a:solidFill>
                  <a:schemeClr val="tx1"/>
                </a:solidFill>
              </a:rPr>
            </a:br>
            <a:r>
              <a:rPr lang="fr-FR" sz="2400" dirty="0">
                <a:solidFill>
                  <a:schemeClr val="tx1"/>
                </a:solidFill>
              </a:rPr>
              <a:t>pilotage efficace de leurs programmes et de leurs autres activités.</a:t>
            </a:r>
          </a:p>
        </p:txBody>
      </p:sp>
      <p:sp>
        <p:nvSpPr>
          <p:cNvPr id="3" name="Espace réservé du texte 2">
            <a:extLst>
              <a:ext uri="{FF2B5EF4-FFF2-40B4-BE49-F238E27FC236}">
                <a16:creationId xmlns:a16="http://schemas.microsoft.com/office/drawing/2014/main" id="{8FC42320-C562-467D-BA9F-23C3E013E8DA}"/>
              </a:ext>
            </a:extLst>
          </p:cNvPr>
          <p:cNvSpPr>
            <a:spLocks noGrp="1"/>
          </p:cNvSpPr>
          <p:nvPr>
            <p:ph type="body" sz="quarter" idx="12"/>
          </p:nvPr>
        </p:nvSpPr>
        <p:spPr>
          <a:xfrm>
            <a:off x="674688" y="1351930"/>
            <a:ext cx="5516562" cy="523220"/>
          </a:xfrm>
        </p:spPr>
        <p:txBody>
          <a:bodyPr/>
          <a:lstStyle/>
          <a:p>
            <a:r>
              <a:rPr lang="fr-FR" b="1" dirty="0"/>
              <a:t>1.7 Gestion de l’information </a:t>
            </a:r>
          </a:p>
        </p:txBody>
      </p:sp>
      <p:sp>
        <p:nvSpPr>
          <p:cNvPr id="4" name="Rectangle 3">
            <a:extLst>
              <a:ext uri="{FF2B5EF4-FFF2-40B4-BE49-F238E27FC236}">
                <a16:creationId xmlns:a16="http://schemas.microsoft.com/office/drawing/2014/main" id="{FF678567-CA12-4ADC-BFED-7DE8898933BB}"/>
              </a:ext>
            </a:extLst>
          </p:cNvPr>
          <p:cNvSpPr/>
          <p:nvPr/>
        </p:nvSpPr>
        <p:spPr>
          <a:xfrm>
            <a:off x="674688" y="5976730"/>
            <a:ext cx="2625103" cy="583096"/>
          </a:xfrm>
          <a:prstGeom prst="rect">
            <a:avLst/>
          </a:prstGeom>
          <a:solidFill>
            <a:srgbClr val="FFFF0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À travailler</a:t>
            </a:r>
          </a:p>
        </p:txBody>
      </p:sp>
    </p:spTree>
    <p:extLst>
      <p:ext uri="{BB962C8B-B14F-4D97-AF65-F5344CB8AC3E}">
        <p14:creationId xmlns:p14="http://schemas.microsoft.com/office/powerpoint/2010/main" val="24707327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EAB3FB-75CD-4E2D-9B5B-ED311EC5271B}"/>
              </a:ext>
            </a:extLst>
          </p:cNvPr>
          <p:cNvSpPr>
            <a:spLocks noGrp="1"/>
          </p:cNvSpPr>
          <p:nvPr>
            <p:ph type="title"/>
          </p:nvPr>
        </p:nvSpPr>
        <p:spPr>
          <a:xfrm>
            <a:off x="731422" y="2279371"/>
            <a:ext cx="7643952" cy="3710612"/>
          </a:xfrm>
          <a:effectLst>
            <a:outerShdw blurRad="50800" dist="38100" dir="5400000" algn="t" rotWithShape="0">
              <a:prstClr val="black">
                <a:alpha val="40000"/>
              </a:prstClr>
            </a:outerShdw>
          </a:effectLst>
          <a:scene3d>
            <a:camera prst="orthographicFront"/>
            <a:lightRig rig="threePt" dir="t"/>
          </a:scene3d>
          <a:sp3d>
            <a:bevelT/>
          </a:sp3d>
        </p:spPr>
        <p:style>
          <a:lnRef idx="1">
            <a:schemeClr val="accent5"/>
          </a:lnRef>
          <a:fillRef idx="2">
            <a:schemeClr val="accent5"/>
          </a:fillRef>
          <a:effectRef idx="1">
            <a:schemeClr val="accent5"/>
          </a:effectRef>
          <a:fontRef idx="minor">
            <a:schemeClr val="dk1"/>
          </a:fontRef>
        </p:style>
        <p:txBody>
          <a:bodyPr/>
          <a:lstStyle/>
          <a:p>
            <a:r>
              <a:rPr lang="fr-FR" sz="2400" dirty="0">
                <a:solidFill>
                  <a:schemeClr val="tx1"/>
                </a:solidFill>
              </a:rPr>
              <a:t>Les institutions publient des informations à propos de leurs activités, y compris leurs programmes, sous</a:t>
            </a:r>
            <a:br>
              <a:rPr lang="fr-FR" sz="2400" dirty="0">
                <a:solidFill>
                  <a:schemeClr val="tx1"/>
                </a:solidFill>
              </a:rPr>
            </a:br>
            <a:r>
              <a:rPr lang="fr-FR" sz="2400" dirty="0">
                <a:solidFill>
                  <a:schemeClr val="tx1"/>
                </a:solidFill>
              </a:rPr>
              <a:t>une forme claire, précise, objective, actualisée et facile d’accès. </a:t>
            </a:r>
          </a:p>
        </p:txBody>
      </p:sp>
      <p:sp>
        <p:nvSpPr>
          <p:cNvPr id="3" name="Espace réservé du texte 2">
            <a:extLst>
              <a:ext uri="{FF2B5EF4-FFF2-40B4-BE49-F238E27FC236}">
                <a16:creationId xmlns:a16="http://schemas.microsoft.com/office/drawing/2014/main" id="{8FC42320-C562-467D-BA9F-23C3E013E8DA}"/>
              </a:ext>
            </a:extLst>
          </p:cNvPr>
          <p:cNvSpPr>
            <a:spLocks noGrp="1"/>
          </p:cNvSpPr>
          <p:nvPr>
            <p:ph type="body" sz="quarter" idx="12"/>
          </p:nvPr>
        </p:nvSpPr>
        <p:spPr>
          <a:xfrm>
            <a:off x="674688" y="1351930"/>
            <a:ext cx="5516562" cy="523220"/>
          </a:xfrm>
        </p:spPr>
        <p:txBody>
          <a:bodyPr/>
          <a:lstStyle/>
          <a:p>
            <a:r>
              <a:rPr lang="fr-FR" b="1" dirty="0"/>
              <a:t>1.8 Information du public </a:t>
            </a:r>
          </a:p>
        </p:txBody>
      </p:sp>
      <p:sp>
        <p:nvSpPr>
          <p:cNvPr id="4" name="Rectangle 3">
            <a:extLst>
              <a:ext uri="{FF2B5EF4-FFF2-40B4-BE49-F238E27FC236}">
                <a16:creationId xmlns:a16="http://schemas.microsoft.com/office/drawing/2014/main" id="{7E6FC1C4-92D8-4C76-B70E-25DF1E6797F3}"/>
              </a:ext>
            </a:extLst>
          </p:cNvPr>
          <p:cNvSpPr/>
          <p:nvPr/>
        </p:nvSpPr>
        <p:spPr>
          <a:xfrm>
            <a:off x="674688" y="5976730"/>
            <a:ext cx="2625103" cy="583096"/>
          </a:xfrm>
          <a:prstGeom prst="rect">
            <a:avLst/>
          </a:prstGeom>
          <a:solidFill>
            <a:srgbClr val="92D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OK</a:t>
            </a:r>
          </a:p>
        </p:txBody>
      </p:sp>
    </p:spTree>
    <p:extLst>
      <p:ext uri="{BB962C8B-B14F-4D97-AF65-F5344CB8AC3E}">
        <p14:creationId xmlns:p14="http://schemas.microsoft.com/office/powerpoint/2010/main" val="26370028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EAB3FB-75CD-4E2D-9B5B-ED311EC5271B}"/>
              </a:ext>
            </a:extLst>
          </p:cNvPr>
          <p:cNvSpPr>
            <a:spLocks noGrp="1"/>
          </p:cNvSpPr>
          <p:nvPr>
            <p:ph type="title"/>
          </p:nvPr>
        </p:nvSpPr>
        <p:spPr>
          <a:xfrm>
            <a:off x="731422" y="2279371"/>
            <a:ext cx="7643952" cy="3710612"/>
          </a:xfrm>
          <a:effectLst>
            <a:outerShdw blurRad="50800" dist="38100" dir="5400000" algn="t" rotWithShape="0">
              <a:prstClr val="black">
                <a:alpha val="40000"/>
              </a:prstClr>
            </a:outerShdw>
          </a:effectLst>
          <a:scene3d>
            <a:camera prst="orthographicFront"/>
            <a:lightRig rig="threePt" dir="t"/>
          </a:scene3d>
          <a:sp3d>
            <a:bevelT/>
          </a:sp3d>
        </p:spPr>
        <p:style>
          <a:lnRef idx="1">
            <a:schemeClr val="accent5"/>
          </a:lnRef>
          <a:fillRef idx="2">
            <a:schemeClr val="accent5"/>
          </a:fillRef>
          <a:effectRef idx="1">
            <a:schemeClr val="accent5"/>
          </a:effectRef>
          <a:fontRef idx="minor">
            <a:schemeClr val="dk1"/>
          </a:fontRef>
        </p:style>
        <p:txBody>
          <a:bodyPr/>
          <a:lstStyle/>
          <a:p>
            <a:r>
              <a:rPr lang="fr-FR" sz="2400" dirty="0">
                <a:solidFill>
                  <a:schemeClr val="tx1"/>
                </a:solidFill>
              </a:rPr>
              <a:t>Les institutions suivent et évaluent périodiquement leurs programmes afin de s’assurer qu’ils atteignent</a:t>
            </a:r>
            <a:br>
              <a:rPr lang="fr-FR" sz="2400" dirty="0">
                <a:solidFill>
                  <a:schemeClr val="tx1"/>
                </a:solidFill>
              </a:rPr>
            </a:br>
            <a:r>
              <a:rPr lang="fr-FR" sz="2400" dirty="0">
                <a:solidFill>
                  <a:schemeClr val="tx1"/>
                </a:solidFill>
              </a:rPr>
              <a:t>les objectifs qui leur sont assignés et qu’ils répondent aux besoins des étudiants et de la société.</a:t>
            </a:r>
            <a:br>
              <a:rPr lang="fr-FR" sz="2400" dirty="0">
                <a:solidFill>
                  <a:schemeClr val="tx1"/>
                </a:solidFill>
              </a:rPr>
            </a:br>
            <a:br>
              <a:rPr lang="fr-FR" sz="2400" dirty="0">
                <a:solidFill>
                  <a:schemeClr val="tx1"/>
                </a:solidFill>
              </a:rPr>
            </a:br>
            <a:r>
              <a:rPr lang="fr-FR" sz="2400" dirty="0">
                <a:solidFill>
                  <a:schemeClr val="tx1"/>
                </a:solidFill>
              </a:rPr>
              <a:t>Ces évaluations conduisent à une amélioration continue des programmes.</a:t>
            </a:r>
            <a:br>
              <a:rPr lang="fr-FR" sz="2400" dirty="0">
                <a:solidFill>
                  <a:schemeClr val="tx1"/>
                </a:solidFill>
              </a:rPr>
            </a:br>
            <a:br>
              <a:rPr lang="fr-FR" sz="2400" dirty="0">
                <a:solidFill>
                  <a:schemeClr val="tx1"/>
                </a:solidFill>
              </a:rPr>
            </a:br>
            <a:r>
              <a:rPr lang="fr-FR" sz="2400" dirty="0">
                <a:solidFill>
                  <a:schemeClr val="tx1"/>
                </a:solidFill>
              </a:rPr>
              <a:t>Toute action planifiée ou entreprise en conséquence est communiquée à l’ensemble des parties concernées</a:t>
            </a:r>
          </a:p>
        </p:txBody>
      </p:sp>
      <p:sp>
        <p:nvSpPr>
          <p:cNvPr id="3" name="Espace réservé du texte 2">
            <a:extLst>
              <a:ext uri="{FF2B5EF4-FFF2-40B4-BE49-F238E27FC236}">
                <a16:creationId xmlns:a16="http://schemas.microsoft.com/office/drawing/2014/main" id="{8FC42320-C562-467D-BA9F-23C3E013E8DA}"/>
              </a:ext>
            </a:extLst>
          </p:cNvPr>
          <p:cNvSpPr>
            <a:spLocks noGrp="1"/>
          </p:cNvSpPr>
          <p:nvPr>
            <p:ph type="body" sz="quarter" idx="12"/>
          </p:nvPr>
        </p:nvSpPr>
        <p:spPr>
          <a:xfrm>
            <a:off x="674688" y="1351930"/>
            <a:ext cx="5516562" cy="954107"/>
          </a:xfrm>
        </p:spPr>
        <p:txBody>
          <a:bodyPr/>
          <a:lstStyle/>
          <a:p>
            <a:r>
              <a:rPr lang="fr-FR" b="1" dirty="0"/>
              <a:t>1.9 Suivi continu et évaluation périodique des programmes </a:t>
            </a:r>
          </a:p>
        </p:txBody>
      </p:sp>
      <p:sp>
        <p:nvSpPr>
          <p:cNvPr id="4" name="Rectangle 3">
            <a:extLst>
              <a:ext uri="{FF2B5EF4-FFF2-40B4-BE49-F238E27FC236}">
                <a16:creationId xmlns:a16="http://schemas.microsoft.com/office/drawing/2014/main" id="{D3E586E7-D976-46AF-9E38-77B3F0E0B42D}"/>
              </a:ext>
            </a:extLst>
          </p:cNvPr>
          <p:cNvSpPr/>
          <p:nvPr/>
        </p:nvSpPr>
        <p:spPr>
          <a:xfrm>
            <a:off x="674688" y="5976730"/>
            <a:ext cx="2625103" cy="583096"/>
          </a:xfrm>
          <a:prstGeom prst="rect">
            <a:avLst/>
          </a:prstGeom>
          <a:solidFill>
            <a:srgbClr val="92D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OK</a:t>
            </a:r>
          </a:p>
        </p:txBody>
      </p:sp>
    </p:spTree>
    <p:extLst>
      <p:ext uri="{BB962C8B-B14F-4D97-AF65-F5344CB8AC3E}">
        <p14:creationId xmlns:p14="http://schemas.microsoft.com/office/powerpoint/2010/main" val="18456907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body" sz="quarter" idx="14"/>
          </p:nvPr>
        </p:nvSpPr>
        <p:spPr bwMode="auto">
          <a:xfrm>
            <a:off x="0" y="1142875"/>
            <a:ext cx="9144000" cy="52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endParaRPr lang="fr-FR" altLang="fr-FR" sz="1200" i="1" dirty="0">
              <a:solidFill>
                <a:schemeClr val="tx1"/>
              </a:solidFill>
              <a:latin typeface="Arial" panose="020B0604020202020204" pitchFamily="34" charset="0"/>
              <a:cs typeface="Times New Roman" panose="02020603050405020304" pitchFamily="18" charset="0"/>
            </a:endParaRPr>
          </a:p>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sz="2400" i="1" dirty="0">
                <a:solidFill>
                  <a:schemeClr val="tx1"/>
                </a:solidFill>
                <a:latin typeface="Arial" panose="020B0604020202020204" pitchFamily="34" charset="0"/>
                <a:cs typeface="Times New Roman" panose="02020603050405020304" pitchFamily="18" charset="0"/>
              </a:rPr>
              <a:t>F.4 « L’école évalue de manière systématique les différents processus externes et internes concernant le pilotage, la formation, les services supports mais également les partenariats »</a:t>
            </a:r>
          </a:p>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sz="2400" i="1" dirty="0">
                <a:solidFill>
                  <a:schemeClr val="tx1"/>
                </a:solidFill>
                <a:latin typeface="Arial" panose="020B0604020202020204" pitchFamily="34" charset="0"/>
                <a:cs typeface="Times New Roman" panose="02020603050405020304" pitchFamily="18" charset="0"/>
              </a:rPr>
              <a:t>C 2.3 «  une évaluation systématique de la pertinence de la formation est mise en place et débouche sur des actions régulières d’amélioration »</a:t>
            </a:r>
          </a:p>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sz="2400" i="1" dirty="0">
                <a:solidFill>
                  <a:schemeClr val="tx1"/>
                </a:solidFill>
                <a:latin typeface="Arial" panose="020B0604020202020204" pitchFamily="34" charset="0"/>
                <a:cs typeface="Times New Roman" panose="02020603050405020304" pitchFamily="18" charset="0"/>
              </a:rPr>
              <a:t>B 2.1§1 « Les relations et partenariats avec des organisations dédiées à des activités de recherche permettent la réalisation du projet de l’école et contribuent à la qualité de la formation des ingénieurs »</a:t>
            </a:r>
          </a:p>
        </p:txBody>
      </p:sp>
      <p:pic>
        <p:nvPicPr>
          <p:cNvPr id="5" name="Image 4" descr="cti-word-logo.png"/>
          <p:cNvPicPr/>
          <p:nvPr/>
        </p:nvPicPr>
        <p:blipFill>
          <a:blip r:embed="rId3" cstate="print"/>
          <a:stretch>
            <a:fillRect/>
          </a:stretch>
        </p:blipFill>
        <p:spPr>
          <a:xfrm>
            <a:off x="713760" y="177242"/>
            <a:ext cx="891105" cy="811803"/>
          </a:xfrm>
          <a:prstGeom prst="rect">
            <a:avLst/>
          </a:prstGeom>
        </p:spPr>
      </p:pic>
      <p:sp>
        <p:nvSpPr>
          <p:cNvPr id="6" name="ZoneTexte 5"/>
          <p:cNvSpPr txBox="1"/>
          <p:nvPr/>
        </p:nvSpPr>
        <p:spPr>
          <a:xfrm>
            <a:off x="2050027" y="147484"/>
            <a:ext cx="6432360" cy="1569660"/>
          </a:xfrm>
          <a:prstGeom prst="rect">
            <a:avLst/>
          </a:prstGeom>
          <a:noFill/>
        </p:spPr>
        <p:txBody>
          <a:bodyPr wrap="square" rtlCol="0">
            <a:spAutoFit/>
          </a:bodyPr>
          <a:lstStyle/>
          <a:p>
            <a:pPr algn="r"/>
            <a:r>
              <a:rPr lang="fr-FR" sz="3200" dirty="0">
                <a:solidFill>
                  <a:srgbClr val="F6621D"/>
                </a:solidFill>
              </a:rPr>
              <a:t>1.9 Suivi continu et évaluation périodique des programmes </a:t>
            </a:r>
          </a:p>
          <a:p>
            <a:pPr algn="r"/>
            <a:endParaRPr lang="fr-FR" sz="3200" dirty="0">
              <a:solidFill>
                <a:srgbClr val="F6621D"/>
              </a:solidFill>
            </a:endParaRPr>
          </a:p>
        </p:txBody>
      </p:sp>
    </p:spTree>
    <p:extLst>
      <p:ext uri="{BB962C8B-B14F-4D97-AF65-F5344CB8AC3E}">
        <p14:creationId xmlns:p14="http://schemas.microsoft.com/office/powerpoint/2010/main" val="2164432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cti-word-logo.png"/>
          <p:cNvPicPr/>
          <p:nvPr/>
        </p:nvPicPr>
        <p:blipFill>
          <a:blip r:embed="rId3" cstate="print"/>
          <a:stretch>
            <a:fillRect/>
          </a:stretch>
        </p:blipFill>
        <p:spPr>
          <a:xfrm>
            <a:off x="713760" y="177242"/>
            <a:ext cx="872444" cy="811803"/>
          </a:xfrm>
          <a:prstGeom prst="rect">
            <a:avLst/>
          </a:prstGeom>
        </p:spPr>
      </p:pic>
      <p:sp>
        <p:nvSpPr>
          <p:cNvPr id="6" name="ZoneTexte 5"/>
          <p:cNvSpPr txBox="1"/>
          <p:nvPr/>
        </p:nvSpPr>
        <p:spPr>
          <a:xfrm>
            <a:off x="2050027" y="147484"/>
            <a:ext cx="6432360" cy="584775"/>
          </a:xfrm>
          <a:prstGeom prst="rect">
            <a:avLst/>
          </a:prstGeom>
          <a:noFill/>
        </p:spPr>
        <p:txBody>
          <a:bodyPr wrap="square" rtlCol="0">
            <a:spAutoFit/>
          </a:bodyPr>
          <a:lstStyle/>
          <a:p>
            <a:pPr algn="r"/>
            <a:r>
              <a:rPr lang="fr-FR" sz="3200" dirty="0">
                <a:solidFill>
                  <a:srgbClr val="F6621D"/>
                </a:solidFill>
              </a:rPr>
              <a:t>La CTI, R&amp;O et les ESG</a:t>
            </a:r>
          </a:p>
        </p:txBody>
      </p:sp>
      <p:sp>
        <p:nvSpPr>
          <p:cNvPr id="7" name="Rectangle 2"/>
          <p:cNvSpPr txBox="1">
            <a:spLocks/>
          </p:cNvSpPr>
          <p:nvPr/>
        </p:nvSpPr>
        <p:spPr bwMode="auto">
          <a:xfrm>
            <a:off x="362664" y="1553484"/>
            <a:ext cx="8604355" cy="4325564"/>
          </a:xfrm>
          <a:prstGeom prst="rect">
            <a:avLst/>
          </a:prstGeom>
          <a:noFill/>
          <a:ln w="9525">
            <a:noFill/>
            <a:miter lim="800000"/>
            <a:headEnd/>
            <a:tailEnd/>
          </a:ln>
        </p:spPr>
        <p:txBody>
          <a:bodyPr lIns="101566" tIns="50784" rIns="101566" bIns="50784">
            <a:normAutofit fontScale="92500"/>
          </a:bodyPr>
          <a:lstStyle/>
          <a:p>
            <a:pPr marL="266700" indent="-266700">
              <a:buClr>
                <a:srgbClr val="FF6600"/>
              </a:buClr>
              <a:buFont typeface="Wingdings" panose="05000000000000000000" pitchFamily="2" charset="2"/>
              <a:buChar char="§"/>
              <a:defRPr/>
            </a:pPr>
            <a:r>
              <a:rPr lang="it-IT" sz="2600" b="1" dirty="0">
                <a:solidFill>
                  <a:schemeClr val="accent6"/>
                </a:solidFill>
                <a:latin typeface="Arial" panose="020B0604020202020204" pitchFamily="34" charset="0"/>
                <a:cs typeface="Arial" panose="020B0604020202020204" pitchFamily="34" charset="0"/>
              </a:rPr>
              <a:t>Références et Orientations 2006</a:t>
            </a:r>
          </a:p>
          <a:p>
            <a:pPr marL="723900" lvl="1" indent="-266700">
              <a:buClr>
                <a:srgbClr val="FF6600"/>
              </a:buClr>
              <a:buFont typeface="Wingdings" panose="05000000000000000000" pitchFamily="2" charset="2"/>
              <a:buChar char="§"/>
              <a:defRPr/>
            </a:pPr>
            <a:r>
              <a:rPr lang="it-IT" sz="2600" dirty="0">
                <a:latin typeface="Arial" panose="020B0604020202020204" pitchFamily="34" charset="0"/>
                <a:cs typeface="Arial" panose="020B0604020202020204" pitchFamily="34" charset="0"/>
              </a:rPr>
              <a:t>Mention explicite aux références et lignes directrices pour le management de la qualité adoptées à Bergen</a:t>
            </a:r>
          </a:p>
          <a:p>
            <a:pPr marL="266700" indent="-266700">
              <a:buClr>
                <a:srgbClr val="FF6600"/>
              </a:buClr>
              <a:buFont typeface="Wingdings" panose="05000000000000000000" pitchFamily="2" charset="2"/>
              <a:buChar char="§"/>
              <a:defRPr/>
            </a:pPr>
            <a:r>
              <a:rPr lang="it-IT" sz="2600" b="1" dirty="0">
                <a:solidFill>
                  <a:schemeClr val="accent6"/>
                </a:solidFill>
                <a:latin typeface="Arial" panose="020B0604020202020204" pitchFamily="34" charset="0"/>
                <a:cs typeface="Arial" panose="020B0604020202020204" pitchFamily="34" charset="0"/>
              </a:rPr>
              <a:t>Références et Orientations 2009</a:t>
            </a:r>
          </a:p>
          <a:p>
            <a:pPr marL="723900" lvl="1" indent="-266700">
              <a:buClr>
                <a:srgbClr val="FF6600"/>
              </a:buClr>
              <a:buFont typeface="Wingdings" panose="05000000000000000000" pitchFamily="2" charset="2"/>
              <a:buChar char="§"/>
              <a:defRPr/>
            </a:pPr>
            <a:r>
              <a:rPr lang="fr-FR" sz="2600" dirty="0">
                <a:latin typeface="Arial" panose="020B0604020202020204" pitchFamily="34" charset="0"/>
                <a:cs typeface="Arial" panose="020B0604020202020204" pitchFamily="34" charset="0"/>
              </a:rPr>
              <a:t>« Elle contribue à l’amélioration continue des formations d’ingénieurs et à leur intégration dans l’espace européen et international » </a:t>
            </a:r>
          </a:p>
          <a:p>
            <a:pPr marL="266700" indent="-266700">
              <a:buClr>
                <a:srgbClr val="FF6600"/>
              </a:buClr>
              <a:buFont typeface="Wingdings" panose="05000000000000000000" pitchFamily="2" charset="2"/>
              <a:buChar char="§"/>
              <a:defRPr/>
            </a:pPr>
            <a:r>
              <a:rPr lang="it-IT" sz="2600" b="1" dirty="0">
                <a:solidFill>
                  <a:schemeClr val="accent6"/>
                </a:solidFill>
                <a:latin typeface="Arial" panose="020B0604020202020204" pitchFamily="34" charset="0"/>
                <a:cs typeface="Arial" panose="020B0604020202020204" pitchFamily="34" charset="0"/>
              </a:rPr>
              <a:t>Références et Orientations 2012</a:t>
            </a:r>
          </a:p>
          <a:p>
            <a:pPr marL="723900" lvl="1" indent="-266700">
              <a:buClr>
                <a:srgbClr val="FF6600"/>
              </a:buClr>
              <a:buFont typeface="Wingdings" panose="05000000000000000000" pitchFamily="2" charset="2"/>
              <a:buChar char="§"/>
              <a:defRPr/>
            </a:pPr>
            <a:r>
              <a:rPr lang="it-IT" sz="2600" dirty="0">
                <a:latin typeface="Arial" panose="020B0604020202020204" pitchFamily="34" charset="0"/>
                <a:cs typeface="Arial" panose="020B0604020202020204" pitchFamily="34" charset="0"/>
              </a:rPr>
              <a:t>Intégration des Références ESG1, ESG2 et ESG 3</a:t>
            </a:r>
          </a:p>
          <a:p>
            <a:pPr marL="266700" indent="-266700">
              <a:buClr>
                <a:srgbClr val="FF6600"/>
              </a:buClr>
              <a:buFont typeface="Wingdings" panose="05000000000000000000" pitchFamily="2" charset="2"/>
              <a:buChar char="§"/>
              <a:defRPr/>
            </a:pPr>
            <a:r>
              <a:rPr lang="it-IT" sz="2600" b="1" dirty="0">
                <a:solidFill>
                  <a:schemeClr val="accent6"/>
                </a:solidFill>
                <a:latin typeface="Arial" panose="020B0604020202020204" pitchFamily="34" charset="0"/>
                <a:cs typeface="Arial" panose="020B0604020202020204" pitchFamily="34" charset="0"/>
              </a:rPr>
              <a:t>ESG 2015 : Traduction par le réseau FrAQ-Sup</a:t>
            </a:r>
          </a:p>
          <a:p>
            <a:pPr marL="723900" lvl="1" indent="-266700">
              <a:buClr>
                <a:srgbClr val="FF6600"/>
              </a:buClr>
              <a:buFont typeface="Wingdings" panose="05000000000000000000" pitchFamily="2" charset="2"/>
              <a:buChar char="§"/>
              <a:defRPr/>
            </a:pPr>
            <a:r>
              <a:rPr lang="it-IT" sz="2600" dirty="0">
                <a:latin typeface="Arial" panose="020B0604020202020204" pitchFamily="34" charset="0"/>
                <a:cs typeface="Arial" panose="020B0604020202020204" pitchFamily="34" charset="0"/>
              </a:rPr>
              <a:t>Présentation au séminaire international CTI Février 2015</a:t>
            </a:r>
          </a:p>
          <a:p>
            <a:pPr marL="266700" indent="-266700">
              <a:buClr>
                <a:srgbClr val="FF6600"/>
              </a:buClr>
              <a:buFont typeface="Wingdings" panose="05000000000000000000" pitchFamily="2" charset="2"/>
              <a:buChar char="§"/>
              <a:defRPr/>
            </a:pPr>
            <a:endParaRPr lang="it-IT" sz="2600" b="1" dirty="0">
              <a:solidFill>
                <a:schemeClr val="accent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6345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EAB3FB-75CD-4E2D-9B5B-ED311EC5271B}"/>
              </a:ext>
            </a:extLst>
          </p:cNvPr>
          <p:cNvSpPr>
            <a:spLocks noGrp="1"/>
          </p:cNvSpPr>
          <p:nvPr>
            <p:ph type="title"/>
          </p:nvPr>
        </p:nvSpPr>
        <p:spPr>
          <a:xfrm>
            <a:off x="731422" y="2279371"/>
            <a:ext cx="7643952" cy="3710612"/>
          </a:xfrm>
          <a:effectLst>
            <a:outerShdw blurRad="50800" dist="38100" dir="5400000" algn="t" rotWithShape="0">
              <a:prstClr val="black">
                <a:alpha val="40000"/>
              </a:prstClr>
            </a:outerShdw>
          </a:effectLst>
          <a:scene3d>
            <a:camera prst="orthographicFront"/>
            <a:lightRig rig="threePt" dir="t"/>
          </a:scene3d>
          <a:sp3d>
            <a:bevelT/>
          </a:sp3d>
        </p:spPr>
        <p:style>
          <a:lnRef idx="1">
            <a:schemeClr val="accent5"/>
          </a:lnRef>
          <a:fillRef idx="2">
            <a:schemeClr val="accent5"/>
          </a:fillRef>
          <a:effectRef idx="1">
            <a:schemeClr val="accent5"/>
          </a:effectRef>
          <a:fontRef idx="minor">
            <a:schemeClr val="dk1"/>
          </a:fontRef>
        </p:style>
        <p:txBody>
          <a:bodyPr/>
          <a:lstStyle/>
          <a:p>
            <a:r>
              <a:rPr lang="fr-FR" sz="2400" dirty="0">
                <a:solidFill>
                  <a:schemeClr val="tx1"/>
                </a:solidFill>
              </a:rPr>
              <a:t>Les institutions engagent de manière périodique des processus d’assurance qualité externe conformes</a:t>
            </a:r>
            <a:br>
              <a:rPr lang="fr-FR" sz="2400" dirty="0">
                <a:solidFill>
                  <a:schemeClr val="tx1"/>
                </a:solidFill>
              </a:rPr>
            </a:br>
            <a:r>
              <a:rPr lang="fr-FR" sz="2400" dirty="0">
                <a:solidFill>
                  <a:schemeClr val="tx1"/>
                </a:solidFill>
              </a:rPr>
              <a:t>aux ESG.</a:t>
            </a:r>
          </a:p>
        </p:txBody>
      </p:sp>
      <p:sp>
        <p:nvSpPr>
          <p:cNvPr id="3" name="Espace réservé du texte 2">
            <a:extLst>
              <a:ext uri="{FF2B5EF4-FFF2-40B4-BE49-F238E27FC236}">
                <a16:creationId xmlns:a16="http://schemas.microsoft.com/office/drawing/2014/main" id="{8FC42320-C562-467D-BA9F-23C3E013E8DA}"/>
              </a:ext>
            </a:extLst>
          </p:cNvPr>
          <p:cNvSpPr>
            <a:spLocks noGrp="1"/>
          </p:cNvSpPr>
          <p:nvPr>
            <p:ph type="body" sz="quarter" idx="12"/>
          </p:nvPr>
        </p:nvSpPr>
        <p:spPr>
          <a:xfrm>
            <a:off x="674688" y="1351930"/>
            <a:ext cx="5516562" cy="954107"/>
          </a:xfrm>
        </p:spPr>
        <p:txBody>
          <a:bodyPr/>
          <a:lstStyle/>
          <a:p>
            <a:r>
              <a:rPr lang="fr-FR" b="1" dirty="0"/>
              <a:t>1.10 Processus périodiques d’assurance qualité externe</a:t>
            </a:r>
          </a:p>
        </p:txBody>
      </p:sp>
      <p:sp>
        <p:nvSpPr>
          <p:cNvPr id="4" name="Rectangle 3">
            <a:extLst>
              <a:ext uri="{FF2B5EF4-FFF2-40B4-BE49-F238E27FC236}">
                <a16:creationId xmlns:a16="http://schemas.microsoft.com/office/drawing/2014/main" id="{18D68F3F-B336-496C-925D-B1D7E05369F2}"/>
              </a:ext>
            </a:extLst>
          </p:cNvPr>
          <p:cNvSpPr/>
          <p:nvPr/>
        </p:nvSpPr>
        <p:spPr>
          <a:xfrm>
            <a:off x="674688" y="5976730"/>
            <a:ext cx="2625103" cy="583096"/>
          </a:xfrm>
          <a:prstGeom prst="rect">
            <a:avLst/>
          </a:prstGeom>
          <a:solidFill>
            <a:srgbClr val="92D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OK</a:t>
            </a:r>
          </a:p>
        </p:txBody>
      </p:sp>
    </p:spTree>
    <p:extLst>
      <p:ext uri="{BB962C8B-B14F-4D97-AF65-F5344CB8AC3E}">
        <p14:creationId xmlns:p14="http://schemas.microsoft.com/office/powerpoint/2010/main" val="17728120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body" sz="quarter" idx="14"/>
          </p:nvPr>
        </p:nvSpPr>
        <p:spPr bwMode="auto">
          <a:xfrm>
            <a:off x="0" y="1142875"/>
            <a:ext cx="914400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endParaRPr lang="fr-FR" altLang="fr-FR" sz="2400" i="1" dirty="0">
              <a:solidFill>
                <a:schemeClr val="tx1"/>
              </a:solidFill>
              <a:latin typeface="Arial" panose="020B0604020202020204" pitchFamily="34" charset="0"/>
              <a:cs typeface="Times New Roman" panose="02020603050405020304" pitchFamily="18" charset="0"/>
            </a:endParaRPr>
          </a:p>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altLang="fr-FR" sz="2400" dirty="0">
                <a:solidFill>
                  <a:schemeClr val="tx1"/>
                </a:solidFill>
                <a:latin typeface="Arial" panose="020B0604020202020204" pitchFamily="34" charset="0"/>
                <a:cs typeface="Times New Roman" panose="02020603050405020304" pitchFamily="18" charset="0"/>
              </a:rPr>
              <a:t>AQ = 2 recommandations sur 3  ; mais 46 % ESG 1.2</a:t>
            </a:r>
          </a:p>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altLang="fr-FR" sz="2400" dirty="0">
                <a:solidFill>
                  <a:schemeClr val="tx1"/>
                </a:solidFill>
                <a:latin typeface="Arial" panose="020B0604020202020204" pitchFamily="34" charset="0"/>
                <a:cs typeface="Times New Roman" panose="02020603050405020304" pitchFamily="18" charset="0"/>
              </a:rPr>
              <a:t>Toujours un grand « succès »</a:t>
            </a:r>
          </a:p>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altLang="fr-FR" sz="2400" dirty="0">
                <a:solidFill>
                  <a:schemeClr val="tx1"/>
                </a:solidFill>
                <a:latin typeface="Arial" panose="020B0604020202020204" pitchFamily="34" charset="0"/>
                <a:cs typeface="Times New Roman" panose="02020603050405020304" pitchFamily="18" charset="0"/>
              </a:rPr>
              <a:t>Lassitude ? Platitude ? Vers plus d’adaptation</a:t>
            </a:r>
          </a:p>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altLang="fr-FR" sz="2400" dirty="0">
                <a:solidFill>
                  <a:schemeClr val="tx1"/>
                </a:solidFill>
                <a:latin typeface="Arial" panose="020B0604020202020204" pitchFamily="34" charset="0"/>
                <a:cs typeface="Times New Roman" panose="02020603050405020304" pitchFamily="18" charset="0"/>
              </a:rPr>
              <a:t>Le travail partenarial Hcéres, </a:t>
            </a:r>
            <a:r>
              <a:rPr lang="fr-FR" altLang="fr-FR" sz="2400" dirty="0" err="1">
                <a:solidFill>
                  <a:schemeClr val="tx1"/>
                </a:solidFill>
                <a:latin typeface="Arial" panose="020B0604020202020204" pitchFamily="34" charset="0"/>
                <a:cs typeface="Times New Roman" panose="02020603050405020304" pitchFamily="18" charset="0"/>
              </a:rPr>
              <a:t>Aeqes</a:t>
            </a:r>
            <a:r>
              <a:rPr lang="fr-FR" altLang="fr-FR" sz="2400" dirty="0">
                <a:solidFill>
                  <a:schemeClr val="tx1"/>
                </a:solidFill>
                <a:latin typeface="Arial" panose="020B0604020202020204" pitchFamily="34" charset="0"/>
                <a:cs typeface="Times New Roman" panose="02020603050405020304" pitchFamily="18" charset="0"/>
              </a:rPr>
              <a:t> …</a:t>
            </a:r>
          </a:p>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altLang="fr-FR" sz="2400" dirty="0">
                <a:solidFill>
                  <a:schemeClr val="tx1"/>
                </a:solidFill>
                <a:latin typeface="Arial" panose="020B0604020202020204" pitchFamily="34" charset="0"/>
                <a:cs typeface="Times New Roman" panose="02020603050405020304" pitchFamily="18" charset="0"/>
              </a:rPr>
              <a:t>Comparaison n’est pas raison</a:t>
            </a:r>
          </a:p>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altLang="fr-FR" sz="2400" dirty="0">
                <a:solidFill>
                  <a:schemeClr val="tx1"/>
                </a:solidFill>
                <a:latin typeface="Arial" panose="020B0604020202020204" pitchFamily="34" charset="0"/>
                <a:cs typeface="Times New Roman" panose="02020603050405020304" pitchFamily="18" charset="0"/>
              </a:rPr>
              <a:t>Vers R&amp;O 2019 : Toujours moins ou toujours plus ?</a:t>
            </a:r>
          </a:p>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altLang="fr-FR" sz="2400" dirty="0">
                <a:solidFill>
                  <a:schemeClr val="tx1"/>
                </a:solidFill>
                <a:latin typeface="Arial" panose="020B0604020202020204" pitchFamily="34" charset="0"/>
                <a:cs typeface="Times New Roman" panose="02020603050405020304" pitchFamily="18" charset="0"/>
              </a:rPr>
              <a:t>Quel discours public ? Du ministère ? Des établissements ?</a:t>
            </a:r>
          </a:p>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altLang="fr-FR" sz="2400" dirty="0">
                <a:solidFill>
                  <a:schemeClr val="tx1"/>
                </a:solidFill>
                <a:latin typeface="Arial" panose="020B0604020202020204" pitchFamily="34" charset="0"/>
                <a:cs typeface="Times New Roman" panose="02020603050405020304" pitchFamily="18" charset="0"/>
              </a:rPr>
              <a:t>Déclaration de Sèvres (25 novembre 2017)</a:t>
            </a:r>
          </a:p>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endParaRPr lang="fr-FR" altLang="fr-FR" sz="2400" dirty="0">
              <a:solidFill>
                <a:schemeClr val="tx1"/>
              </a:solidFill>
              <a:latin typeface="Arial" panose="020B0604020202020204" pitchFamily="34" charset="0"/>
              <a:cs typeface="Times New Roman" panose="02020603050405020304" pitchFamily="18" charset="0"/>
            </a:endParaRPr>
          </a:p>
        </p:txBody>
      </p:sp>
      <p:pic>
        <p:nvPicPr>
          <p:cNvPr id="5" name="Image 4" descr="cti-word-logo.png"/>
          <p:cNvPicPr/>
          <p:nvPr/>
        </p:nvPicPr>
        <p:blipFill>
          <a:blip r:embed="rId2" cstate="print"/>
          <a:stretch>
            <a:fillRect/>
          </a:stretch>
        </p:blipFill>
        <p:spPr>
          <a:xfrm>
            <a:off x="713760" y="177242"/>
            <a:ext cx="891105" cy="811803"/>
          </a:xfrm>
          <a:prstGeom prst="rect">
            <a:avLst/>
          </a:prstGeom>
        </p:spPr>
      </p:pic>
      <p:sp>
        <p:nvSpPr>
          <p:cNvPr id="6" name="ZoneTexte 5"/>
          <p:cNvSpPr txBox="1"/>
          <p:nvPr/>
        </p:nvSpPr>
        <p:spPr>
          <a:xfrm>
            <a:off x="2050027" y="147484"/>
            <a:ext cx="6432360" cy="584775"/>
          </a:xfrm>
          <a:prstGeom prst="rect">
            <a:avLst/>
          </a:prstGeom>
          <a:noFill/>
        </p:spPr>
        <p:txBody>
          <a:bodyPr wrap="square" rtlCol="0">
            <a:spAutoFit/>
          </a:bodyPr>
          <a:lstStyle/>
          <a:p>
            <a:pPr algn="r"/>
            <a:r>
              <a:rPr lang="fr-FR" sz="3200" dirty="0">
                <a:solidFill>
                  <a:srgbClr val="F6621D"/>
                </a:solidFill>
              </a:rPr>
              <a:t>Pour conclure</a:t>
            </a:r>
          </a:p>
        </p:txBody>
      </p:sp>
    </p:spTree>
    <p:extLst>
      <p:ext uri="{BB962C8B-B14F-4D97-AF65-F5344CB8AC3E}">
        <p14:creationId xmlns:p14="http://schemas.microsoft.com/office/powerpoint/2010/main" val="34206403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37345" y="1383044"/>
            <a:ext cx="9002713" cy="5724644"/>
          </a:xfrm>
          <a:prstGeom prst="rect">
            <a:avLst/>
          </a:prstGeom>
          <a:noFill/>
        </p:spPr>
        <p:txBody>
          <a:bodyPr>
            <a:spAutoFit/>
          </a:bodyPr>
          <a:lstStyle/>
          <a:p>
            <a:pPr algn="ctr" defTabSz="1015530">
              <a:spcBef>
                <a:spcPct val="20000"/>
              </a:spcBef>
              <a:buClr>
                <a:srgbClr val="CC9900"/>
              </a:buClr>
              <a:buSzPct val="125000"/>
              <a:defRPr/>
            </a:pPr>
            <a:r>
              <a:rPr lang="it-IT" sz="2800" b="0" kern="0" dirty="0">
                <a:latin typeface="Arial" panose="020B0604020202020204" pitchFamily="34" charset="0"/>
                <a:cs typeface="Arial" panose="020B0604020202020204" pitchFamily="34" charset="0"/>
              </a:rPr>
              <a:t>Merci de votre attention !</a:t>
            </a:r>
            <a:br>
              <a:rPr lang="it-IT" sz="2800" b="0" kern="0">
                <a:latin typeface="Arial" panose="020B0604020202020204" pitchFamily="34" charset="0"/>
                <a:cs typeface="Arial" panose="020B0604020202020204" pitchFamily="34" charset="0"/>
              </a:rPr>
            </a:br>
            <a:endParaRPr lang="it-IT" sz="3200" kern="0" dirty="0">
              <a:solidFill>
                <a:srgbClr val="FF6600"/>
              </a:solidFill>
              <a:latin typeface="Arial" panose="020B0604020202020204" pitchFamily="34" charset="0"/>
              <a:cs typeface="Arial" panose="020B0604020202020204" pitchFamily="34" charset="0"/>
            </a:endParaRPr>
          </a:p>
          <a:p>
            <a:pPr algn="ctr" defTabSz="1015530">
              <a:spcBef>
                <a:spcPct val="20000"/>
              </a:spcBef>
              <a:buClr>
                <a:srgbClr val="CC9900"/>
              </a:buClr>
              <a:buSzPct val="125000"/>
              <a:defRPr/>
            </a:pPr>
            <a:r>
              <a:rPr lang="it-IT" sz="3200" b="0" kern="0" dirty="0">
                <a:solidFill>
                  <a:srgbClr val="FF6600"/>
                </a:solidFill>
                <a:latin typeface="Arial" panose="020B0604020202020204" pitchFamily="34" charset="0"/>
                <a:cs typeface="Arial" panose="020B0604020202020204" pitchFamily="34" charset="0"/>
              </a:rPr>
              <a:t>Lettre d’information mensuelle</a:t>
            </a:r>
          </a:p>
          <a:p>
            <a:pPr algn="ctr" defTabSz="1015530">
              <a:spcBef>
                <a:spcPct val="20000"/>
              </a:spcBef>
              <a:buClr>
                <a:srgbClr val="CC9900"/>
              </a:buClr>
              <a:buSzPct val="125000"/>
              <a:defRPr/>
            </a:pPr>
            <a:r>
              <a:rPr lang="it-IT" sz="2400" kern="0" dirty="0">
                <a:latin typeface="Arial" panose="020B0604020202020204" pitchFamily="34" charset="0"/>
                <a:cs typeface="Arial" panose="020B0604020202020204" pitchFamily="34" charset="0"/>
              </a:rPr>
              <a:t>Espace «communications &amp; événements»</a:t>
            </a:r>
          </a:p>
          <a:p>
            <a:pPr algn="ctr" defTabSz="1015530">
              <a:spcBef>
                <a:spcPct val="20000"/>
              </a:spcBef>
              <a:buClr>
                <a:srgbClr val="CC9900"/>
              </a:buClr>
              <a:buSzPct val="125000"/>
              <a:defRPr/>
            </a:pPr>
            <a:endParaRPr lang="it-IT" sz="2400" b="0" kern="0" dirty="0">
              <a:latin typeface="Arial" panose="020B0604020202020204" pitchFamily="34" charset="0"/>
              <a:cs typeface="Arial" panose="020B0604020202020204" pitchFamily="34" charset="0"/>
            </a:endParaRPr>
          </a:p>
          <a:p>
            <a:pPr lvl="0" algn="ctr" defTabSz="1015530">
              <a:spcBef>
                <a:spcPct val="20000"/>
              </a:spcBef>
              <a:buClr>
                <a:srgbClr val="CC9900"/>
              </a:buClr>
              <a:buSzPct val="125000"/>
              <a:defRPr/>
            </a:pPr>
            <a:r>
              <a:rPr lang="it-IT" sz="3200" kern="0" dirty="0">
                <a:solidFill>
                  <a:srgbClr val="FF6600"/>
                </a:solidFill>
                <a:latin typeface="Arial" panose="020B0604020202020204" pitchFamily="34" charset="0"/>
                <a:cs typeface="Arial" panose="020B0604020202020204" pitchFamily="34" charset="0"/>
              </a:rPr>
              <a:t>Colloque national annuel</a:t>
            </a:r>
          </a:p>
          <a:p>
            <a:pPr lvl="0" algn="ctr" defTabSz="1015530">
              <a:spcBef>
                <a:spcPct val="20000"/>
              </a:spcBef>
              <a:buClr>
                <a:srgbClr val="CC9900"/>
              </a:buClr>
              <a:buSzPct val="125000"/>
              <a:defRPr/>
            </a:pPr>
            <a:r>
              <a:rPr lang="it-IT" sz="2400" kern="0" dirty="0">
                <a:solidFill>
                  <a:prstClr val="black"/>
                </a:solidFill>
                <a:latin typeface="Arial" panose="020B0604020202020204" pitchFamily="34" charset="0"/>
                <a:cs typeface="Arial" panose="020B0604020202020204" pitchFamily="34" charset="0"/>
              </a:rPr>
              <a:t>Mardi 13 février 2018 – Champs sur Marne – ESIEE Paris</a:t>
            </a:r>
            <a:endParaRPr lang="it-IT" sz="2400" kern="0" dirty="0">
              <a:latin typeface="Arial" panose="020B0604020202020204" pitchFamily="34" charset="0"/>
              <a:cs typeface="Arial" panose="020B0604020202020204" pitchFamily="34" charset="0"/>
            </a:endParaRPr>
          </a:p>
          <a:p>
            <a:pPr algn="ctr" defTabSz="1015530">
              <a:spcBef>
                <a:spcPct val="20000"/>
              </a:spcBef>
              <a:buClr>
                <a:srgbClr val="CC9900"/>
              </a:buClr>
              <a:buSzPct val="125000"/>
              <a:defRPr/>
            </a:pPr>
            <a:endParaRPr lang="it-IT" sz="2400" b="0" kern="0" dirty="0">
              <a:latin typeface="Arial" panose="020B0604020202020204" pitchFamily="34" charset="0"/>
              <a:cs typeface="Arial" panose="020B0604020202020204" pitchFamily="34" charset="0"/>
            </a:endParaRPr>
          </a:p>
          <a:p>
            <a:pPr lvl="0" algn="ctr" defTabSz="1015530">
              <a:spcBef>
                <a:spcPct val="20000"/>
              </a:spcBef>
              <a:buClr>
                <a:srgbClr val="CC9900"/>
              </a:buClr>
              <a:buSzPct val="125000"/>
              <a:defRPr/>
            </a:pPr>
            <a:r>
              <a:rPr lang="it-IT" sz="3200" kern="0" dirty="0">
                <a:solidFill>
                  <a:srgbClr val="FF6600"/>
                </a:solidFill>
                <a:latin typeface="Arial" panose="020B0604020202020204" pitchFamily="34" charset="0"/>
                <a:cs typeface="Arial" panose="020B0604020202020204" pitchFamily="34" charset="0"/>
              </a:rPr>
              <a:t>Colloque européen CDEFI - CTI</a:t>
            </a:r>
          </a:p>
          <a:p>
            <a:pPr lvl="0" algn="ctr" defTabSz="1015530">
              <a:spcBef>
                <a:spcPct val="20000"/>
              </a:spcBef>
              <a:buClr>
                <a:srgbClr val="CC9900"/>
              </a:buClr>
              <a:buSzPct val="125000"/>
              <a:defRPr/>
            </a:pPr>
            <a:r>
              <a:rPr lang="it-IT" sz="2400" kern="0" dirty="0">
                <a:solidFill>
                  <a:prstClr val="black"/>
                </a:solidFill>
                <a:latin typeface="Arial" panose="020B0604020202020204" pitchFamily="34" charset="0"/>
                <a:cs typeface="Arial" panose="020B0604020202020204" pitchFamily="34" charset="0"/>
              </a:rPr>
              <a:t>Jeudi 5 et Vendredi 6 avril 2018</a:t>
            </a:r>
            <a:endParaRPr lang="it-IT" sz="2400" kern="0" dirty="0">
              <a:latin typeface="Arial" panose="020B0604020202020204" pitchFamily="34" charset="0"/>
              <a:cs typeface="Arial" panose="020B0604020202020204" pitchFamily="34" charset="0"/>
            </a:endParaRPr>
          </a:p>
          <a:p>
            <a:pPr algn="ctr" defTabSz="1015530">
              <a:spcBef>
                <a:spcPct val="20000"/>
              </a:spcBef>
              <a:buClr>
                <a:srgbClr val="CC9900"/>
              </a:buClr>
              <a:buSzPct val="125000"/>
              <a:defRPr/>
            </a:pPr>
            <a:endParaRPr lang="it-IT" sz="2400" b="0" kern="0" dirty="0">
              <a:latin typeface="Arial" panose="020B0604020202020204" pitchFamily="34" charset="0"/>
              <a:cs typeface="Arial" panose="020B0604020202020204" pitchFamily="34" charset="0"/>
            </a:endParaRPr>
          </a:p>
          <a:p>
            <a:pPr>
              <a:defRPr/>
            </a:pPr>
            <a:endParaRPr lang="fr-FR" dirty="0"/>
          </a:p>
        </p:txBody>
      </p:sp>
      <p:pic>
        <p:nvPicPr>
          <p:cNvPr id="4" name="Image 3" descr="cti-word-logo.png"/>
          <p:cNvPicPr/>
          <p:nvPr/>
        </p:nvPicPr>
        <p:blipFill>
          <a:blip r:embed="rId2" cstate="print"/>
          <a:stretch>
            <a:fillRect/>
          </a:stretch>
        </p:blipFill>
        <p:spPr>
          <a:xfrm>
            <a:off x="713760" y="177242"/>
            <a:ext cx="908563" cy="811803"/>
          </a:xfrm>
          <a:prstGeom prst="rect">
            <a:avLst/>
          </a:prstGeom>
        </p:spPr>
      </p:pic>
    </p:spTree>
    <p:extLst>
      <p:ext uri="{BB962C8B-B14F-4D97-AF65-F5344CB8AC3E}">
        <p14:creationId xmlns:p14="http://schemas.microsoft.com/office/powerpoint/2010/main" val="220619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cti-word-logo.png"/>
          <p:cNvPicPr/>
          <p:nvPr/>
        </p:nvPicPr>
        <p:blipFill>
          <a:blip r:embed="rId3" cstate="print"/>
          <a:stretch>
            <a:fillRect/>
          </a:stretch>
        </p:blipFill>
        <p:spPr>
          <a:xfrm>
            <a:off x="713760" y="177242"/>
            <a:ext cx="872444" cy="811803"/>
          </a:xfrm>
          <a:prstGeom prst="rect">
            <a:avLst/>
          </a:prstGeom>
        </p:spPr>
      </p:pic>
      <p:sp>
        <p:nvSpPr>
          <p:cNvPr id="6" name="ZoneTexte 5"/>
          <p:cNvSpPr txBox="1"/>
          <p:nvPr/>
        </p:nvSpPr>
        <p:spPr>
          <a:xfrm>
            <a:off x="2050027" y="147484"/>
            <a:ext cx="6432360" cy="584775"/>
          </a:xfrm>
          <a:prstGeom prst="rect">
            <a:avLst/>
          </a:prstGeom>
          <a:noFill/>
        </p:spPr>
        <p:txBody>
          <a:bodyPr wrap="square" rtlCol="0">
            <a:spAutoFit/>
          </a:bodyPr>
          <a:lstStyle/>
          <a:p>
            <a:pPr algn="r"/>
            <a:r>
              <a:rPr lang="fr-FR" sz="3200" dirty="0">
                <a:solidFill>
                  <a:srgbClr val="F6621D"/>
                </a:solidFill>
              </a:rPr>
              <a:t>La CTI, R&amp;O et les ESG</a:t>
            </a:r>
          </a:p>
        </p:txBody>
      </p:sp>
      <p:sp>
        <p:nvSpPr>
          <p:cNvPr id="7" name="Rectangle 2"/>
          <p:cNvSpPr txBox="1">
            <a:spLocks/>
          </p:cNvSpPr>
          <p:nvPr/>
        </p:nvSpPr>
        <p:spPr bwMode="auto">
          <a:xfrm>
            <a:off x="362664" y="1553484"/>
            <a:ext cx="8604355" cy="4325564"/>
          </a:xfrm>
          <a:prstGeom prst="rect">
            <a:avLst/>
          </a:prstGeom>
          <a:noFill/>
          <a:ln w="9525">
            <a:noFill/>
            <a:miter lim="800000"/>
            <a:headEnd/>
            <a:tailEnd/>
          </a:ln>
        </p:spPr>
        <p:txBody>
          <a:bodyPr lIns="101566" tIns="50784" rIns="101566" bIns="50784">
            <a:normAutofit lnSpcReduction="10000"/>
          </a:bodyPr>
          <a:lstStyle/>
          <a:p>
            <a:pPr marL="266700" indent="-266700">
              <a:buClr>
                <a:srgbClr val="FF6600"/>
              </a:buClr>
              <a:buFont typeface="Wingdings" panose="05000000000000000000" pitchFamily="2" charset="2"/>
              <a:buChar char="§"/>
              <a:defRPr/>
            </a:pPr>
            <a:r>
              <a:rPr lang="it-IT" sz="2600" b="1" dirty="0">
                <a:solidFill>
                  <a:schemeClr val="accent6"/>
                </a:solidFill>
                <a:latin typeface="Arial" panose="020B0604020202020204" pitchFamily="34" charset="0"/>
                <a:cs typeface="Arial" panose="020B0604020202020204" pitchFamily="34" charset="0"/>
              </a:rPr>
              <a:t>Références et Orientations 2016</a:t>
            </a:r>
          </a:p>
          <a:p>
            <a:pPr marL="723900" lvl="1" indent="-266700">
              <a:buClr>
                <a:srgbClr val="FF6600"/>
              </a:buClr>
              <a:buFont typeface="Wingdings" panose="05000000000000000000" pitchFamily="2" charset="2"/>
              <a:buChar char="§"/>
              <a:defRPr/>
            </a:pPr>
            <a:r>
              <a:rPr lang="it-IT" sz="2600" dirty="0">
                <a:latin typeface="Arial" panose="020B0604020202020204" pitchFamily="34" charset="0"/>
                <a:cs typeface="Arial" panose="020B0604020202020204" pitchFamily="34" charset="0"/>
              </a:rPr>
              <a:t>«Les critères sont notamment cohérent avec les </a:t>
            </a:r>
            <a:r>
              <a:rPr lang="it-IT" sz="2600" b="1" dirty="0">
                <a:solidFill>
                  <a:schemeClr val="accent6"/>
                </a:solidFill>
                <a:latin typeface="Arial" panose="020B0604020202020204" pitchFamily="34" charset="0"/>
                <a:cs typeface="Arial" panose="020B0604020202020204" pitchFamily="34" charset="0"/>
              </a:rPr>
              <a:t>exigences</a:t>
            </a:r>
            <a:r>
              <a:rPr lang="it-IT" sz="2600" dirty="0">
                <a:latin typeface="Arial" panose="020B0604020202020204" pitchFamily="34" charset="0"/>
                <a:cs typeface="Arial" panose="020B0604020202020204" pitchFamily="34" charset="0"/>
              </a:rPr>
              <a:t> européennes (ESG1) et les complètent compte tenu du caractère propre des écoles, des formations»</a:t>
            </a:r>
          </a:p>
          <a:p>
            <a:pPr marL="723900" lvl="1" indent="-266700">
              <a:buClr>
                <a:srgbClr val="FF6600"/>
              </a:buClr>
              <a:buFont typeface="Wingdings" panose="05000000000000000000" pitchFamily="2" charset="2"/>
              <a:buChar char="§"/>
              <a:defRPr/>
            </a:pPr>
            <a:r>
              <a:rPr lang="it-IT" sz="2600" dirty="0">
                <a:latin typeface="Arial" panose="020B0604020202020204" pitchFamily="34" charset="0"/>
                <a:cs typeface="Arial" panose="020B0604020202020204" pitchFamily="34" charset="0"/>
              </a:rPr>
              <a:t>«L’école applique les </a:t>
            </a:r>
            <a:r>
              <a:rPr lang="it-IT" sz="2600" b="1" dirty="0">
                <a:solidFill>
                  <a:schemeClr val="accent6"/>
                </a:solidFill>
                <a:latin typeface="Arial" panose="020B0604020202020204" pitchFamily="34" charset="0"/>
                <a:cs typeface="Arial" panose="020B0604020202020204" pitchFamily="34" charset="0"/>
              </a:rPr>
              <a:t>recommandations</a:t>
            </a:r>
            <a:r>
              <a:rPr lang="it-IT" sz="2600" dirty="0">
                <a:latin typeface="Arial" panose="020B0604020202020204" pitchFamily="34" charset="0"/>
                <a:cs typeface="Arial" panose="020B0604020202020204" pitchFamily="34" charset="0"/>
              </a:rPr>
              <a:t> ESG1»</a:t>
            </a:r>
            <a:endParaRPr lang="fr-FR" sz="2600" dirty="0">
              <a:latin typeface="Arial" panose="020B0604020202020204" pitchFamily="34" charset="0"/>
              <a:cs typeface="Arial" panose="020B0604020202020204" pitchFamily="34" charset="0"/>
            </a:endParaRPr>
          </a:p>
          <a:p>
            <a:pPr marL="266700" indent="-266700">
              <a:buClr>
                <a:srgbClr val="FF6600"/>
              </a:buClr>
              <a:buFont typeface="Wingdings" panose="05000000000000000000" pitchFamily="2" charset="2"/>
              <a:buChar char="§"/>
              <a:defRPr/>
            </a:pPr>
            <a:endParaRPr lang="it-IT" sz="2600" b="1" dirty="0">
              <a:solidFill>
                <a:schemeClr val="accent6"/>
              </a:solidFill>
              <a:latin typeface="Arial" panose="020B0604020202020204" pitchFamily="34" charset="0"/>
              <a:cs typeface="Arial" panose="020B0604020202020204" pitchFamily="34" charset="0"/>
            </a:endParaRPr>
          </a:p>
          <a:p>
            <a:pPr marL="266700" indent="-266700">
              <a:buClr>
                <a:srgbClr val="FF6600"/>
              </a:buClr>
              <a:buFont typeface="Wingdings" panose="05000000000000000000" pitchFamily="2" charset="2"/>
              <a:buChar char="§"/>
              <a:defRPr/>
            </a:pPr>
            <a:r>
              <a:rPr lang="it-IT" sz="2600" b="1" dirty="0">
                <a:solidFill>
                  <a:schemeClr val="accent6"/>
                </a:solidFill>
                <a:latin typeface="Arial" panose="020B0604020202020204" pitchFamily="34" charset="0"/>
                <a:cs typeface="Arial" panose="020B0604020202020204" pitchFamily="34" charset="0"/>
              </a:rPr>
              <a:t>Sur les 10 références ESG1 :</a:t>
            </a:r>
          </a:p>
          <a:p>
            <a:pPr marL="723900" lvl="1" indent="-266700">
              <a:buClr>
                <a:srgbClr val="FF6600"/>
              </a:buClr>
              <a:buFont typeface="Wingdings" panose="05000000000000000000" pitchFamily="2" charset="2"/>
              <a:buChar char="§"/>
              <a:defRPr/>
            </a:pPr>
            <a:r>
              <a:rPr lang="it-IT" sz="2600" dirty="0">
                <a:latin typeface="Arial" panose="020B0604020202020204" pitchFamily="34" charset="0"/>
                <a:cs typeface="Arial" panose="020B0604020202020204" pitchFamily="34" charset="0"/>
              </a:rPr>
              <a:t>6 sont totalement couvertes par R&amp;O</a:t>
            </a:r>
          </a:p>
          <a:p>
            <a:pPr marL="723900" lvl="1" indent="-266700">
              <a:buClr>
                <a:srgbClr val="FF6600"/>
              </a:buClr>
              <a:buFont typeface="Wingdings" panose="05000000000000000000" pitchFamily="2" charset="2"/>
              <a:buChar char="§"/>
              <a:defRPr/>
            </a:pPr>
            <a:r>
              <a:rPr lang="it-IT" sz="2600" dirty="0">
                <a:latin typeface="Arial" panose="020B0604020202020204" pitchFamily="34" charset="0"/>
                <a:cs typeface="Arial" panose="020B0604020202020204" pitchFamily="34" charset="0"/>
              </a:rPr>
              <a:t>2 seraient à compléter</a:t>
            </a:r>
          </a:p>
          <a:p>
            <a:pPr marL="723900" lvl="1" indent="-266700">
              <a:buClr>
                <a:srgbClr val="FF6600"/>
              </a:buClr>
              <a:buFont typeface="Wingdings" panose="05000000000000000000" pitchFamily="2" charset="2"/>
              <a:buChar char="§"/>
              <a:defRPr/>
            </a:pPr>
            <a:r>
              <a:rPr lang="it-IT" sz="2600" dirty="0">
                <a:latin typeface="Arial" panose="020B0604020202020204" pitchFamily="34" charset="0"/>
                <a:cs typeface="Arial" panose="020B0604020202020204" pitchFamily="34" charset="0"/>
              </a:rPr>
              <a:t>2 seraient à travailler</a:t>
            </a:r>
          </a:p>
        </p:txBody>
      </p:sp>
    </p:spTree>
    <p:extLst>
      <p:ext uri="{BB962C8B-B14F-4D97-AF65-F5344CB8AC3E}">
        <p14:creationId xmlns:p14="http://schemas.microsoft.com/office/powerpoint/2010/main" val="3699006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cti-word-logo.png"/>
          <p:cNvPicPr/>
          <p:nvPr/>
        </p:nvPicPr>
        <p:blipFill>
          <a:blip r:embed="rId3" cstate="print"/>
          <a:stretch>
            <a:fillRect/>
          </a:stretch>
        </p:blipFill>
        <p:spPr>
          <a:xfrm>
            <a:off x="713760" y="177242"/>
            <a:ext cx="872444" cy="811803"/>
          </a:xfrm>
          <a:prstGeom prst="rect">
            <a:avLst/>
          </a:prstGeom>
        </p:spPr>
      </p:pic>
      <p:sp>
        <p:nvSpPr>
          <p:cNvPr id="6" name="ZoneTexte 5"/>
          <p:cNvSpPr txBox="1"/>
          <p:nvPr/>
        </p:nvSpPr>
        <p:spPr>
          <a:xfrm>
            <a:off x="2050027" y="147484"/>
            <a:ext cx="6432360" cy="584775"/>
          </a:xfrm>
          <a:prstGeom prst="rect">
            <a:avLst/>
          </a:prstGeom>
          <a:noFill/>
        </p:spPr>
        <p:txBody>
          <a:bodyPr wrap="square" rtlCol="0">
            <a:spAutoFit/>
          </a:bodyPr>
          <a:lstStyle/>
          <a:p>
            <a:pPr algn="r"/>
            <a:r>
              <a:rPr lang="fr-FR" sz="3200" dirty="0">
                <a:solidFill>
                  <a:srgbClr val="F6621D"/>
                </a:solidFill>
              </a:rPr>
              <a:t>La CTI, R&amp;O et les ESG</a:t>
            </a:r>
          </a:p>
        </p:txBody>
      </p:sp>
      <p:sp>
        <p:nvSpPr>
          <p:cNvPr id="7" name="Rectangle 2"/>
          <p:cNvSpPr txBox="1">
            <a:spLocks/>
          </p:cNvSpPr>
          <p:nvPr/>
        </p:nvSpPr>
        <p:spPr bwMode="auto">
          <a:xfrm>
            <a:off x="362664" y="1553484"/>
            <a:ext cx="8604355" cy="4325564"/>
          </a:xfrm>
          <a:prstGeom prst="rect">
            <a:avLst/>
          </a:prstGeom>
          <a:noFill/>
          <a:ln w="9525">
            <a:noFill/>
            <a:miter lim="800000"/>
            <a:headEnd/>
            <a:tailEnd/>
          </a:ln>
        </p:spPr>
        <p:txBody>
          <a:bodyPr lIns="101566" tIns="50784" rIns="101566" bIns="50784">
            <a:normAutofit lnSpcReduction="10000"/>
          </a:bodyPr>
          <a:lstStyle/>
          <a:p>
            <a:pPr marL="266700" indent="-266700">
              <a:buClr>
                <a:srgbClr val="FF6600"/>
              </a:buClr>
              <a:buFont typeface="Wingdings" panose="05000000000000000000" pitchFamily="2" charset="2"/>
              <a:buChar char="§"/>
              <a:defRPr/>
            </a:pPr>
            <a:r>
              <a:rPr lang="it-IT" sz="2600" b="1" dirty="0">
                <a:solidFill>
                  <a:schemeClr val="accent6"/>
                </a:solidFill>
                <a:latin typeface="Arial" panose="020B0604020202020204" pitchFamily="34" charset="0"/>
                <a:cs typeface="Arial" panose="020B0604020202020204" pitchFamily="34" charset="0"/>
              </a:rPr>
              <a:t>6 domaines de «critères majeurs d’accréditation»</a:t>
            </a:r>
          </a:p>
          <a:p>
            <a:pPr marL="723900" lvl="1" indent="-266700">
              <a:buClr>
                <a:srgbClr val="FF6600"/>
              </a:buClr>
              <a:buFont typeface="Wingdings" panose="05000000000000000000" pitchFamily="2" charset="2"/>
              <a:buChar char="§"/>
              <a:defRPr/>
            </a:pPr>
            <a:r>
              <a:rPr lang="it-IT" sz="2600" dirty="0">
                <a:latin typeface="Arial" panose="020B0604020202020204" pitchFamily="34" charset="0"/>
                <a:cs typeface="Arial" panose="020B0604020202020204" pitchFamily="34" charset="0"/>
              </a:rPr>
              <a:t>A : mission et organisation</a:t>
            </a:r>
          </a:p>
          <a:p>
            <a:pPr marL="723900" lvl="1" indent="-266700">
              <a:buClr>
                <a:srgbClr val="FF6600"/>
              </a:buClr>
              <a:buFont typeface="Wingdings" panose="05000000000000000000" pitchFamily="2" charset="2"/>
              <a:buChar char="§"/>
              <a:defRPr/>
            </a:pPr>
            <a:r>
              <a:rPr lang="it-IT" sz="2600" dirty="0">
                <a:latin typeface="Arial" panose="020B0604020202020204" pitchFamily="34" charset="0"/>
                <a:cs typeface="Arial" panose="020B0604020202020204" pitchFamily="34" charset="0"/>
              </a:rPr>
              <a:t>B : ouvertures et partenariats</a:t>
            </a:r>
          </a:p>
          <a:p>
            <a:pPr marL="723900" lvl="1" indent="-266700">
              <a:buClr>
                <a:srgbClr val="FF6600"/>
              </a:buClr>
              <a:buFont typeface="Wingdings" panose="05000000000000000000" pitchFamily="2" charset="2"/>
              <a:buChar char="§"/>
              <a:defRPr/>
            </a:pPr>
            <a:r>
              <a:rPr lang="it-IT" sz="2600" dirty="0">
                <a:latin typeface="Arial" panose="020B0604020202020204" pitchFamily="34" charset="0"/>
                <a:cs typeface="Arial" panose="020B0604020202020204" pitchFamily="34" charset="0"/>
              </a:rPr>
              <a:t>C : formation des élèves ingénieurs</a:t>
            </a:r>
          </a:p>
          <a:p>
            <a:pPr marL="723900" lvl="1" indent="-266700">
              <a:buClr>
                <a:srgbClr val="FF6600"/>
              </a:buClr>
              <a:buFont typeface="Wingdings" panose="05000000000000000000" pitchFamily="2" charset="2"/>
              <a:buChar char="§"/>
              <a:defRPr/>
            </a:pPr>
            <a:r>
              <a:rPr lang="it-IT" sz="2600" dirty="0">
                <a:latin typeface="Arial" panose="020B0604020202020204" pitchFamily="34" charset="0"/>
                <a:cs typeface="Arial" panose="020B0604020202020204" pitchFamily="34" charset="0"/>
              </a:rPr>
              <a:t>D : recrutement des élèves ingénieurs</a:t>
            </a:r>
          </a:p>
          <a:p>
            <a:pPr marL="723900" lvl="1" indent="-266700">
              <a:buClr>
                <a:srgbClr val="FF6600"/>
              </a:buClr>
              <a:buFont typeface="Wingdings" panose="05000000000000000000" pitchFamily="2" charset="2"/>
              <a:buChar char="§"/>
              <a:defRPr/>
            </a:pPr>
            <a:r>
              <a:rPr lang="it-IT" sz="2600" dirty="0">
                <a:latin typeface="Arial" panose="020B0604020202020204" pitchFamily="34" charset="0"/>
                <a:cs typeface="Arial" panose="020B0604020202020204" pitchFamily="34" charset="0"/>
              </a:rPr>
              <a:t>E : emploi des ingénieurs diplômés</a:t>
            </a:r>
          </a:p>
          <a:p>
            <a:pPr marL="723900" lvl="1" indent="-266700">
              <a:buClr>
                <a:srgbClr val="FF6600"/>
              </a:buClr>
              <a:buFont typeface="Wingdings" panose="05000000000000000000" pitchFamily="2" charset="2"/>
              <a:buChar char="§"/>
              <a:defRPr/>
            </a:pPr>
            <a:r>
              <a:rPr lang="it-IT" sz="2600" dirty="0">
                <a:latin typeface="Arial" panose="020B0604020202020204" pitchFamily="34" charset="0"/>
                <a:cs typeface="Arial" panose="020B0604020202020204" pitchFamily="34" charset="0"/>
              </a:rPr>
              <a:t>F : démarche qualité et amélioration continue</a:t>
            </a:r>
            <a:endParaRPr lang="it-IT" sz="2600" b="1" dirty="0">
              <a:solidFill>
                <a:schemeClr val="accent6"/>
              </a:solidFill>
              <a:latin typeface="Arial" panose="020B0604020202020204" pitchFamily="34" charset="0"/>
              <a:cs typeface="Arial" panose="020B0604020202020204" pitchFamily="34" charset="0"/>
            </a:endParaRPr>
          </a:p>
          <a:p>
            <a:pPr marL="266700" indent="-266700">
              <a:buClr>
                <a:srgbClr val="FF6600"/>
              </a:buClr>
              <a:buFont typeface="Wingdings" panose="05000000000000000000" pitchFamily="2" charset="2"/>
              <a:buChar char="§"/>
              <a:defRPr/>
            </a:pPr>
            <a:r>
              <a:rPr lang="it-IT" sz="2600" b="1" dirty="0">
                <a:solidFill>
                  <a:schemeClr val="accent6"/>
                </a:solidFill>
                <a:latin typeface="Arial" panose="020B0604020202020204" pitchFamily="34" charset="0"/>
                <a:cs typeface="Arial" panose="020B0604020202020204" pitchFamily="34" charset="0"/>
              </a:rPr>
              <a:t>Assurance qualité externe de la CTI :</a:t>
            </a:r>
          </a:p>
          <a:p>
            <a:pPr marL="723900" lvl="1" indent="-266700">
              <a:buClr>
                <a:srgbClr val="FF6600"/>
              </a:buClr>
              <a:buFont typeface="Wingdings" panose="05000000000000000000" pitchFamily="2" charset="2"/>
              <a:buChar char="§"/>
              <a:defRPr/>
            </a:pPr>
            <a:r>
              <a:rPr lang="it-IT" sz="2600" dirty="0">
                <a:latin typeface="Arial" panose="020B0604020202020204" pitchFamily="34" charset="0"/>
                <a:cs typeface="Arial" panose="020B0604020202020204" pitchFamily="34" charset="0"/>
              </a:rPr>
              <a:t>ESG 3 =&gt; ESG 2 =&gt; ESG1</a:t>
            </a:r>
          </a:p>
          <a:p>
            <a:pPr marL="723900" lvl="1" indent="-266700">
              <a:buClr>
                <a:srgbClr val="FF6600"/>
              </a:buClr>
              <a:buFont typeface="Wingdings" panose="05000000000000000000" pitchFamily="2" charset="2"/>
              <a:buChar char="§"/>
              <a:defRPr/>
            </a:pPr>
            <a:r>
              <a:rPr lang="it-IT" sz="2600" dirty="0">
                <a:latin typeface="Arial" panose="020B0604020202020204" pitchFamily="34" charset="0"/>
                <a:cs typeface="Arial" panose="020B0604020202020204" pitchFamily="34" charset="0"/>
              </a:rPr>
              <a:t>2010 et 2015</a:t>
            </a:r>
          </a:p>
          <a:p>
            <a:pPr marL="723900" lvl="1" indent="-266700">
              <a:buClr>
                <a:srgbClr val="FF6600"/>
              </a:buClr>
              <a:buFont typeface="Wingdings" panose="05000000000000000000" pitchFamily="2" charset="2"/>
              <a:buChar char="§"/>
              <a:defRPr/>
            </a:pPr>
            <a:r>
              <a:rPr lang="it-IT" sz="2600" dirty="0">
                <a:latin typeface="Arial" panose="020B0604020202020204" pitchFamily="34" charset="0"/>
                <a:cs typeface="Arial" panose="020B0604020202020204" pitchFamily="34" charset="0"/>
              </a:rPr>
              <a:t>«full member» ENQA et registre EQAR</a:t>
            </a:r>
          </a:p>
        </p:txBody>
      </p:sp>
    </p:spTree>
    <p:extLst>
      <p:ext uri="{BB962C8B-B14F-4D97-AF65-F5344CB8AC3E}">
        <p14:creationId xmlns:p14="http://schemas.microsoft.com/office/powerpoint/2010/main" val="2568641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EAB3FB-75CD-4E2D-9B5B-ED311EC5271B}"/>
              </a:ext>
            </a:extLst>
          </p:cNvPr>
          <p:cNvSpPr>
            <a:spLocks noGrp="1"/>
          </p:cNvSpPr>
          <p:nvPr>
            <p:ph type="title"/>
          </p:nvPr>
        </p:nvSpPr>
        <p:spPr>
          <a:xfrm>
            <a:off x="665162" y="2398639"/>
            <a:ext cx="7683707" cy="3107431"/>
          </a:xfrm>
          <a:effectLst>
            <a:outerShdw blurRad="50800" dist="38100" dir="5400000" algn="t" rotWithShape="0">
              <a:prstClr val="black">
                <a:alpha val="40000"/>
              </a:prstClr>
            </a:outerShdw>
          </a:effectLst>
          <a:scene3d>
            <a:camera prst="orthographicFront"/>
            <a:lightRig rig="threePt" dir="t"/>
          </a:scene3d>
          <a:sp3d>
            <a:bevelT/>
          </a:sp3d>
        </p:spPr>
        <p:style>
          <a:lnRef idx="1">
            <a:schemeClr val="accent5"/>
          </a:lnRef>
          <a:fillRef idx="2">
            <a:schemeClr val="accent5"/>
          </a:fillRef>
          <a:effectRef idx="1">
            <a:schemeClr val="accent5"/>
          </a:effectRef>
          <a:fontRef idx="minor">
            <a:schemeClr val="dk1"/>
          </a:fontRef>
        </p:style>
        <p:txBody>
          <a:bodyPr/>
          <a:lstStyle/>
          <a:p>
            <a:r>
              <a:rPr lang="fr-FR" sz="2400" dirty="0">
                <a:solidFill>
                  <a:schemeClr val="tx1"/>
                </a:solidFill>
              </a:rPr>
              <a:t>Les institutions disposent d’une politique d’assurance qualité rendue publique et faisant partie intégrante de leur pilotage stratégique. Les parties prenantes internes développent et mettent en œuvre cette politique par le biais de structures et de démarches appropriées, tout en impliquant les parties prenantes externes.</a:t>
            </a:r>
          </a:p>
        </p:txBody>
      </p:sp>
      <p:sp>
        <p:nvSpPr>
          <p:cNvPr id="3" name="Espace réservé du texte 2">
            <a:extLst>
              <a:ext uri="{FF2B5EF4-FFF2-40B4-BE49-F238E27FC236}">
                <a16:creationId xmlns:a16="http://schemas.microsoft.com/office/drawing/2014/main" id="{8FC42320-C562-467D-BA9F-23C3E013E8DA}"/>
              </a:ext>
            </a:extLst>
          </p:cNvPr>
          <p:cNvSpPr>
            <a:spLocks noGrp="1"/>
          </p:cNvSpPr>
          <p:nvPr>
            <p:ph type="body" sz="quarter" idx="12"/>
          </p:nvPr>
        </p:nvSpPr>
        <p:spPr>
          <a:xfrm>
            <a:off x="674688" y="1351930"/>
            <a:ext cx="5516562" cy="523220"/>
          </a:xfrm>
        </p:spPr>
        <p:txBody>
          <a:bodyPr/>
          <a:lstStyle/>
          <a:p>
            <a:r>
              <a:rPr lang="fr-FR" b="1" dirty="0"/>
              <a:t>1.1 Politique d’assurance qualité </a:t>
            </a:r>
          </a:p>
        </p:txBody>
      </p:sp>
      <p:sp>
        <p:nvSpPr>
          <p:cNvPr id="4" name="Rectangle 3">
            <a:extLst>
              <a:ext uri="{FF2B5EF4-FFF2-40B4-BE49-F238E27FC236}">
                <a16:creationId xmlns:a16="http://schemas.microsoft.com/office/drawing/2014/main" id="{52DDE3B1-EA3C-4AFA-A32B-97481FB87101}"/>
              </a:ext>
            </a:extLst>
          </p:cNvPr>
          <p:cNvSpPr/>
          <p:nvPr/>
        </p:nvSpPr>
        <p:spPr>
          <a:xfrm>
            <a:off x="674688" y="5976730"/>
            <a:ext cx="2625103" cy="583096"/>
          </a:xfrm>
          <a:prstGeom prst="rect">
            <a:avLst/>
          </a:prstGeom>
          <a:solidFill>
            <a:srgbClr val="92D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OK</a:t>
            </a:r>
          </a:p>
        </p:txBody>
      </p:sp>
    </p:spTree>
    <p:extLst>
      <p:ext uri="{BB962C8B-B14F-4D97-AF65-F5344CB8AC3E}">
        <p14:creationId xmlns:p14="http://schemas.microsoft.com/office/powerpoint/2010/main" val="2334149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EAB3FB-75CD-4E2D-9B5B-ED311EC5271B}"/>
              </a:ext>
            </a:extLst>
          </p:cNvPr>
          <p:cNvSpPr>
            <a:spLocks noGrp="1"/>
          </p:cNvSpPr>
          <p:nvPr>
            <p:ph type="title"/>
          </p:nvPr>
        </p:nvSpPr>
        <p:spPr>
          <a:xfrm>
            <a:off x="731422" y="2279371"/>
            <a:ext cx="7643952" cy="3710612"/>
          </a:xfrm>
          <a:effectLst>
            <a:outerShdw blurRad="50800" dist="38100" dir="5400000" algn="t" rotWithShape="0">
              <a:prstClr val="black">
                <a:alpha val="40000"/>
              </a:prstClr>
            </a:outerShdw>
          </a:effectLst>
          <a:scene3d>
            <a:camera prst="orthographicFront"/>
            <a:lightRig rig="threePt" dir="t"/>
          </a:scene3d>
          <a:sp3d>
            <a:bevelT/>
          </a:sp3d>
        </p:spPr>
        <p:style>
          <a:lnRef idx="1">
            <a:schemeClr val="accent5"/>
          </a:lnRef>
          <a:fillRef idx="2">
            <a:schemeClr val="accent5"/>
          </a:fillRef>
          <a:effectRef idx="1">
            <a:schemeClr val="accent5"/>
          </a:effectRef>
          <a:fontRef idx="minor">
            <a:schemeClr val="dk1"/>
          </a:fontRef>
        </p:style>
        <p:txBody>
          <a:bodyPr/>
          <a:lstStyle/>
          <a:p>
            <a:r>
              <a:rPr lang="fr-FR" sz="2400" dirty="0">
                <a:solidFill>
                  <a:schemeClr val="tx1"/>
                </a:solidFill>
              </a:rPr>
              <a:t>Les institutions disposent de processus d’élaboration et d’approbation de leurs programmes. Les programmes sont élaborés de manière à répondre aux objectifs définis, y compris aux acquis d’apprentissage visés.</a:t>
            </a:r>
            <a:br>
              <a:rPr lang="fr-FR" sz="2400" dirty="0">
                <a:solidFill>
                  <a:schemeClr val="tx1"/>
                </a:solidFill>
              </a:rPr>
            </a:br>
            <a:r>
              <a:rPr lang="fr-FR" sz="2400" dirty="0">
                <a:solidFill>
                  <a:schemeClr val="tx1"/>
                </a:solidFill>
              </a:rPr>
              <a:t>La qualification résultant d’un programme est clairement spécifiée et communiquée ; elle correspond au niveau adéquat du cadre national de qualifications pour l’enseignement supérieur et, par conséquent, au cadre des qualifications de l’Espace européen de l’enseignement supérieur</a:t>
            </a:r>
          </a:p>
        </p:txBody>
      </p:sp>
      <p:sp>
        <p:nvSpPr>
          <p:cNvPr id="3" name="Espace réservé du texte 2">
            <a:extLst>
              <a:ext uri="{FF2B5EF4-FFF2-40B4-BE49-F238E27FC236}">
                <a16:creationId xmlns:a16="http://schemas.microsoft.com/office/drawing/2014/main" id="{8FC42320-C562-467D-BA9F-23C3E013E8DA}"/>
              </a:ext>
            </a:extLst>
          </p:cNvPr>
          <p:cNvSpPr>
            <a:spLocks noGrp="1"/>
          </p:cNvSpPr>
          <p:nvPr>
            <p:ph type="body" sz="quarter" idx="12"/>
          </p:nvPr>
        </p:nvSpPr>
        <p:spPr>
          <a:xfrm>
            <a:off x="674688" y="1351930"/>
            <a:ext cx="5516562" cy="954107"/>
          </a:xfrm>
        </p:spPr>
        <p:txBody>
          <a:bodyPr/>
          <a:lstStyle/>
          <a:p>
            <a:r>
              <a:rPr lang="fr-FR" b="1" dirty="0"/>
              <a:t>1.2 Élaboration et approbation des programmes</a:t>
            </a:r>
          </a:p>
        </p:txBody>
      </p:sp>
      <p:sp>
        <p:nvSpPr>
          <p:cNvPr id="4" name="Rectangle 3">
            <a:extLst>
              <a:ext uri="{FF2B5EF4-FFF2-40B4-BE49-F238E27FC236}">
                <a16:creationId xmlns:a16="http://schemas.microsoft.com/office/drawing/2014/main" id="{17DF07B6-D653-4E56-966C-5AC1F106F5F3}"/>
              </a:ext>
            </a:extLst>
          </p:cNvPr>
          <p:cNvSpPr/>
          <p:nvPr/>
        </p:nvSpPr>
        <p:spPr>
          <a:xfrm>
            <a:off x="674688" y="5976730"/>
            <a:ext cx="2625103" cy="583096"/>
          </a:xfrm>
          <a:prstGeom prst="rect">
            <a:avLst/>
          </a:prstGeom>
          <a:solidFill>
            <a:srgbClr val="92D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OK</a:t>
            </a:r>
          </a:p>
        </p:txBody>
      </p:sp>
    </p:spTree>
    <p:extLst>
      <p:ext uri="{BB962C8B-B14F-4D97-AF65-F5344CB8AC3E}">
        <p14:creationId xmlns:p14="http://schemas.microsoft.com/office/powerpoint/2010/main" val="2344610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body" sz="quarter" idx="14"/>
          </p:nvPr>
        </p:nvSpPr>
        <p:spPr bwMode="auto">
          <a:xfrm>
            <a:off x="0" y="1142875"/>
            <a:ext cx="9144000" cy="2148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endParaRPr lang="fr-FR" altLang="fr-FR" sz="1200" i="1" dirty="0">
              <a:solidFill>
                <a:schemeClr val="tx1"/>
              </a:solidFill>
              <a:latin typeface="Arial" panose="020B0604020202020204" pitchFamily="34" charset="0"/>
              <a:cs typeface="Times New Roman" panose="02020603050405020304" pitchFamily="18" charset="0"/>
            </a:endParaRPr>
          </a:p>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endParaRPr lang="fr-FR" sz="2400" dirty="0">
              <a:solidFill>
                <a:schemeClr val="tx1"/>
              </a:solidFill>
              <a:latin typeface="Arial" panose="020B0604020202020204" pitchFamily="34" charset="0"/>
              <a:cs typeface="Times New Roman" panose="02020603050405020304" pitchFamily="18" charset="0"/>
            </a:endParaRPr>
          </a:p>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endParaRPr lang="fr-FR" sz="2400" i="1" dirty="0">
              <a:solidFill>
                <a:schemeClr val="tx1"/>
              </a:solidFill>
              <a:latin typeface="Arial" panose="020B0604020202020204" pitchFamily="34" charset="0"/>
              <a:cs typeface="Times New Roman" panose="02020603050405020304" pitchFamily="18" charset="0"/>
            </a:endParaRPr>
          </a:p>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sz="2400" i="1" dirty="0">
                <a:solidFill>
                  <a:schemeClr val="tx1"/>
                </a:solidFill>
                <a:latin typeface="Arial" panose="020B0604020202020204" pitchFamily="34" charset="0"/>
                <a:cs typeface="Times New Roman" panose="02020603050405020304" pitchFamily="18" charset="0"/>
              </a:rPr>
              <a:t>§4 « les programmes reflètent les quatre objectifs de l’enseignement supérieur du Conseil de l’Europe »</a:t>
            </a:r>
          </a:p>
        </p:txBody>
      </p:sp>
      <p:pic>
        <p:nvPicPr>
          <p:cNvPr id="5" name="Image 4" descr="cti-word-logo.png"/>
          <p:cNvPicPr/>
          <p:nvPr/>
        </p:nvPicPr>
        <p:blipFill>
          <a:blip r:embed="rId3" cstate="print"/>
          <a:stretch>
            <a:fillRect/>
          </a:stretch>
        </p:blipFill>
        <p:spPr>
          <a:xfrm>
            <a:off x="713760" y="177242"/>
            <a:ext cx="891105" cy="811803"/>
          </a:xfrm>
          <a:prstGeom prst="rect">
            <a:avLst/>
          </a:prstGeom>
        </p:spPr>
      </p:pic>
      <p:sp>
        <p:nvSpPr>
          <p:cNvPr id="6" name="ZoneTexte 5"/>
          <p:cNvSpPr txBox="1"/>
          <p:nvPr/>
        </p:nvSpPr>
        <p:spPr>
          <a:xfrm>
            <a:off x="2050027" y="147484"/>
            <a:ext cx="6432360" cy="1569660"/>
          </a:xfrm>
          <a:prstGeom prst="rect">
            <a:avLst/>
          </a:prstGeom>
          <a:noFill/>
        </p:spPr>
        <p:txBody>
          <a:bodyPr wrap="square" rtlCol="0">
            <a:spAutoFit/>
          </a:bodyPr>
          <a:lstStyle/>
          <a:p>
            <a:pPr algn="r"/>
            <a:r>
              <a:rPr lang="fr-FR" sz="3200" dirty="0">
                <a:solidFill>
                  <a:srgbClr val="F6621D"/>
                </a:solidFill>
              </a:rPr>
              <a:t>1.2 Élaboration et approbation des programmes</a:t>
            </a:r>
          </a:p>
          <a:p>
            <a:pPr algn="r"/>
            <a:endParaRPr lang="fr-FR" sz="3200" dirty="0">
              <a:solidFill>
                <a:srgbClr val="F6621D"/>
              </a:solidFill>
            </a:endParaRPr>
          </a:p>
        </p:txBody>
      </p:sp>
    </p:spTree>
    <p:extLst>
      <p:ext uri="{BB962C8B-B14F-4D97-AF65-F5344CB8AC3E}">
        <p14:creationId xmlns:p14="http://schemas.microsoft.com/office/powerpoint/2010/main" val="348262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body" sz="quarter" idx="14"/>
          </p:nvPr>
        </p:nvSpPr>
        <p:spPr bwMode="auto">
          <a:xfrm>
            <a:off x="0" y="1142875"/>
            <a:ext cx="9144000" cy="4910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endParaRPr lang="fr-FR" altLang="fr-FR" sz="1200" i="1" dirty="0">
              <a:solidFill>
                <a:schemeClr val="tx1"/>
              </a:solidFill>
              <a:latin typeface="Arial" panose="020B0604020202020204" pitchFamily="34" charset="0"/>
              <a:cs typeface="Times New Roman" panose="02020603050405020304" pitchFamily="18" charset="0"/>
            </a:endParaRPr>
          </a:p>
          <a:p>
            <a:pPr marL="633413" indent="0" defTabSz="449056">
              <a:lnSpc>
                <a:spcPct val="120000"/>
              </a:lnSpc>
              <a:spcBef>
                <a:spcPts val="400"/>
              </a:spcBef>
              <a:buClr>
                <a:schemeClr val="tx1">
                  <a:lumMod val="65000"/>
                  <a:lumOff val="35000"/>
                </a:schemeClr>
              </a:buClr>
              <a:buSzPct val="100000"/>
              <a:buNone/>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sz="2400" dirty="0">
                <a:solidFill>
                  <a:schemeClr val="accent6"/>
                </a:solidFill>
                <a:latin typeface="Arial" panose="020B0604020202020204" pitchFamily="34" charset="0"/>
                <a:cs typeface="Times New Roman" panose="02020603050405020304" pitchFamily="18" charset="0"/>
              </a:rPr>
              <a:t>Conformément aux valeurs des sociétés démocratiques et équitables </a:t>
            </a:r>
            <a:r>
              <a:rPr lang="fr-FR" sz="2400" dirty="0">
                <a:solidFill>
                  <a:schemeClr val="tx1"/>
                </a:solidFill>
                <a:latin typeface="Arial" panose="020B0604020202020204" pitchFamily="34" charset="0"/>
                <a:cs typeface="Times New Roman" panose="02020603050405020304" pitchFamily="18" charset="0"/>
              </a:rPr>
              <a:t>… les autorités publiques doivent veiller à ce que … les EES puissent répondre aux … attentes de la société … :</a:t>
            </a:r>
          </a:p>
          <a:p>
            <a:pPr marL="976313" defTabSz="449056">
              <a:lnSpc>
                <a:spcPct val="120000"/>
              </a:lnSpc>
              <a:spcBef>
                <a:spcPts val="400"/>
              </a:spcBef>
              <a:buClr>
                <a:schemeClr val="tx1">
                  <a:lumMod val="65000"/>
                  <a:lumOff val="35000"/>
                </a:schemeClr>
              </a:buClr>
              <a:buSzPct val="100000"/>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sz="2400" dirty="0">
                <a:solidFill>
                  <a:schemeClr val="tx1"/>
                </a:solidFill>
                <a:latin typeface="Arial" panose="020B0604020202020204" pitchFamily="34" charset="0"/>
                <a:cs typeface="Times New Roman" panose="02020603050405020304" pitchFamily="18" charset="0"/>
              </a:rPr>
              <a:t>La préparation à un emploi durable : </a:t>
            </a:r>
            <a:r>
              <a:rPr lang="fr-FR" sz="2400" dirty="0">
                <a:solidFill>
                  <a:schemeClr val="accent6"/>
                </a:solidFill>
                <a:latin typeface="Arial" panose="020B0604020202020204" pitchFamily="34" charset="0"/>
                <a:cs typeface="Times New Roman" panose="02020603050405020304" pitchFamily="18" charset="0"/>
              </a:rPr>
              <a:t>C.2.2</a:t>
            </a:r>
          </a:p>
          <a:p>
            <a:pPr marL="976313" defTabSz="449056">
              <a:lnSpc>
                <a:spcPct val="120000"/>
              </a:lnSpc>
              <a:spcBef>
                <a:spcPts val="400"/>
              </a:spcBef>
              <a:buClr>
                <a:schemeClr val="tx1">
                  <a:lumMod val="65000"/>
                  <a:lumOff val="35000"/>
                </a:schemeClr>
              </a:buClr>
              <a:buSzPct val="100000"/>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sz="2400" dirty="0">
                <a:solidFill>
                  <a:schemeClr val="tx1"/>
                </a:solidFill>
                <a:latin typeface="Arial" panose="020B0604020202020204" pitchFamily="34" charset="0"/>
                <a:cs typeface="Times New Roman" panose="02020603050405020304" pitchFamily="18" charset="0"/>
              </a:rPr>
              <a:t>La préparation  à une vie de citoyens actifs dans des sociétés démocratiques : </a:t>
            </a:r>
            <a:r>
              <a:rPr lang="fr-FR" sz="2400" dirty="0">
                <a:solidFill>
                  <a:schemeClr val="accent6"/>
                </a:solidFill>
                <a:latin typeface="Arial" panose="020B0604020202020204" pitchFamily="34" charset="0"/>
                <a:cs typeface="Times New Roman" panose="02020603050405020304" pitchFamily="18" charset="0"/>
              </a:rPr>
              <a:t>C.4.5 et F.3 et compétences II</a:t>
            </a:r>
          </a:p>
          <a:p>
            <a:pPr marL="976313" defTabSz="449056">
              <a:lnSpc>
                <a:spcPct val="120000"/>
              </a:lnSpc>
              <a:spcBef>
                <a:spcPts val="400"/>
              </a:spcBef>
              <a:buClr>
                <a:schemeClr val="tx1">
                  <a:lumMod val="65000"/>
                  <a:lumOff val="35000"/>
                </a:schemeClr>
              </a:buClr>
              <a:buSzPct val="100000"/>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sz="2400" dirty="0">
                <a:solidFill>
                  <a:schemeClr val="tx1"/>
                </a:solidFill>
                <a:latin typeface="Arial" panose="020B0604020202020204" pitchFamily="34" charset="0"/>
                <a:cs typeface="Times New Roman" panose="02020603050405020304" pitchFamily="18" charset="0"/>
              </a:rPr>
              <a:t>Le développement personnel : </a:t>
            </a:r>
            <a:r>
              <a:rPr lang="fr-FR" sz="2400" dirty="0">
                <a:solidFill>
                  <a:schemeClr val="accent6"/>
                </a:solidFill>
                <a:latin typeface="Arial" panose="020B0604020202020204" pitchFamily="34" charset="0"/>
                <a:cs typeface="Times New Roman" panose="02020603050405020304" pitchFamily="18" charset="0"/>
              </a:rPr>
              <a:t>compétences III</a:t>
            </a:r>
          </a:p>
          <a:p>
            <a:pPr marL="976313" defTabSz="449056">
              <a:lnSpc>
                <a:spcPct val="120000"/>
              </a:lnSpc>
              <a:spcBef>
                <a:spcPts val="400"/>
              </a:spcBef>
              <a:buClr>
                <a:schemeClr val="tx1">
                  <a:lumMod val="65000"/>
                  <a:lumOff val="35000"/>
                </a:schemeClr>
              </a:buClr>
              <a:buSzPct val="100000"/>
              <a:tabLst>
                <a:tab pos="445882" algn="l"/>
                <a:tab pos="894936" algn="l"/>
                <a:tab pos="1343991" algn="l"/>
                <a:tab pos="1793046" algn="l"/>
                <a:tab pos="2242101" algn="l"/>
                <a:tab pos="2691155" algn="l"/>
                <a:tab pos="3140212" algn="l"/>
                <a:tab pos="3589264" algn="l"/>
                <a:tab pos="4038319" algn="l"/>
                <a:tab pos="4487373" algn="l"/>
                <a:tab pos="4936427" algn="l"/>
                <a:tab pos="5385484" algn="l"/>
                <a:tab pos="5834537" algn="l"/>
                <a:tab pos="6283592" algn="l"/>
                <a:tab pos="6732645" algn="l"/>
                <a:tab pos="7181702" algn="l"/>
                <a:tab pos="7630756" algn="l"/>
                <a:tab pos="8079810" algn="l"/>
                <a:tab pos="8528866" algn="l"/>
                <a:tab pos="8977921" algn="l"/>
              </a:tabLst>
              <a:defRPr/>
            </a:pPr>
            <a:r>
              <a:rPr lang="fr-FR" sz="2400" dirty="0">
                <a:solidFill>
                  <a:schemeClr val="tx1"/>
                </a:solidFill>
                <a:latin typeface="Arial" panose="020B0604020202020204" pitchFamily="34" charset="0"/>
                <a:cs typeface="Times New Roman" panose="02020603050405020304" pitchFamily="18" charset="0"/>
              </a:rPr>
              <a:t>Le développement et la consolidation, par l’enseignement, l’apprentissage et la recherche, d’une base de connaissances approfondie et diversifiée : </a:t>
            </a:r>
            <a:r>
              <a:rPr lang="fr-FR" sz="2400" dirty="0">
                <a:solidFill>
                  <a:schemeClr val="accent6"/>
                </a:solidFill>
                <a:latin typeface="Arial" panose="020B0604020202020204" pitchFamily="34" charset="0"/>
                <a:cs typeface="Times New Roman" panose="02020603050405020304" pitchFamily="18" charset="0"/>
              </a:rPr>
              <a:t>compétences I</a:t>
            </a:r>
          </a:p>
        </p:txBody>
      </p:sp>
      <p:pic>
        <p:nvPicPr>
          <p:cNvPr id="5" name="Image 4" descr="cti-word-logo.png"/>
          <p:cNvPicPr/>
          <p:nvPr/>
        </p:nvPicPr>
        <p:blipFill>
          <a:blip r:embed="rId3" cstate="print"/>
          <a:stretch>
            <a:fillRect/>
          </a:stretch>
        </p:blipFill>
        <p:spPr>
          <a:xfrm>
            <a:off x="713760" y="177242"/>
            <a:ext cx="891105" cy="811803"/>
          </a:xfrm>
          <a:prstGeom prst="rect">
            <a:avLst/>
          </a:prstGeom>
        </p:spPr>
      </p:pic>
      <p:sp>
        <p:nvSpPr>
          <p:cNvPr id="6" name="ZoneTexte 5"/>
          <p:cNvSpPr txBox="1"/>
          <p:nvPr/>
        </p:nvSpPr>
        <p:spPr>
          <a:xfrm>
            <a:off x="2050027" y="147484"/>
            <a:ext cx="6432360" cy="1569660"/>
          </a:xfrm>
          <a:prstGeom prst="rect">
            <a:avLst/>
          </a:prstGeom>
          <a:noFill/>
        </p:spPr>
        <p:txBody>
          <a:bodyPr wrap="square" rtlCol="0">
            <a:spAutoFit/>
          </a:bodyPr>
          <a:lstStyle/>
          <a:p>
            <a:pPr algn="r"/>
            <a:r>
              <a:rPr lang="fr-FR" sz="3200" dirty="0">
                <a:solidFill>
                  <a:srgbClr val="F6621D"/>
                </a:solidFill>
              </a:rPr>
              <a:t>1.2 Élaboration et approbation des programmes</a:t>
            </a:r>
          </a:p>
          <a:p>
            <a:pPr algn="r"/>
            <a:endParaRPr lang="fr-FR" sz="3200" dirty="0">
              <a:solidFill>
                <a:srgbClr val="F6621D"/>
              </a:solidFill>
            </a:endParaRPr>
          </a:p>
        </p:txBody>
      </p:sp>
    </p:spTree>
    <p:extLst>
      <p:ext uri="{BB962C8B-B14F-4D97-AF65-F5344CB8AC3E}">
        <p14:creationId xmlns:p14="http://schemas.microsoft.com/office/powerpoint/2010/main" val="1533510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EAB3FB-75CD-4E2D-9B5B-ED311EC5271B}"/>
              </a:ext>
            </a:extLst>
          </p:cNvPr>
          <p:cNvSpPr>
            <a:spLocks noGrp="1"/>
          </p:cNvSpPr>
          <p:nvPr>
            <p:ph type="title"/>
          </p:nvPr>
        </p:nvSpPr>
        <p:spPr>
          <a:xfrm>
            <a:off x="731422" y="2279371"/>
            <a:ext cx="7643952" cy="3710612"/>
          </a:xfrm>
          <a:effectLst>
            <a:outerShdw blurRad="50800" dist="38100" dir="5400000" algn="t" rotWithShape="0">
              <a:prstClr val="black">
                <a:alpha val="40000"/>
              </a:prstClr>
            </a:outerShdw>
          </a:effectLst>
          <a:scene3d>
            <a:camera prst="orthographicFront"/>
            <a:lightRig rig="threePt" dir="t"/>
          </a:scene3d>
          <a:sp3d>
            <a:bevelT/>
          </a:sp3d>
        </p:spPr>
        <p:style>
          <a:lnRef idx="1">
            <a:schemeClr val="accent5"/>
          </a:lnRef>
          <a:fillRef idx="2">
            <a:schemeClr val="accent5"/>
          </a:fillRef>
          <a:effectRef idx="1">
            <a:schemeClr val="accent5"/>
          </a:effectRef>
          <a:fontRef idx="minor">
            <a:schemeClr val="dk1"/>
          </a:fontRef>
        </p:style>
        <p:txBody>
          <a:bodyPr/>
          <a:lstStyle/>
          <a:p>
            <a:r>
              <a:rPr lang="fr-FR" sz="2400" dirty="0">
                <a:solidFill>
                  <a:schemeClr val="tx1"/>
                </a:solidFill>
              </a:rPr>
              <a:t>Les institutions garantissent que les programmes sont dispensés d’une manière qui encourage les</a:t>
            </a:r>
            <a:br>
              <a:rPr lang="fr-FR" sz="2400" dirty="0">
                <a:solidFill>
                  <a:schemeClr val="tx1"/>
                </a:solidFill>
              </a:rPr>
            </a:br>
            <a:r>
              <a:rPr lang="fr-FR" sz="2400" dirty="0">
                <a:solidFill>
                  <a:schemeClr val="tx1"/>
                </a:solidFill>
              </a:rPr>
              <a:t>étudiants à jouer un rôle actif dans le processus d’apprentissage, y compris dans son élaboration, et que l’évaluation des acquis des étudiants reflète cette approche. </a:t>
            </a:r>
          </a:p>
        </p:txBody>
      </p:sp>
      <p:sp>
        <p:nvSpPr>
          <p:cNvPr id="3" name="Espace réservé du texte 2">
            <a:extLst>
              <a:ext uri="{FF2B5EF4-FFF2-40B4-BE49-F238E27FC236}">
                <a16:creationId xmlns:a16="http://schemas.microsoft.com/office/drawing/2014/main" id="{8FC42320-C562-467D-BA9F-23C3E013E8DA}"/>
              </a:ext>
            </a:extLst>
          </p:cNvPr>
          <p:cNvSpPr>
            <a:spLocks noGrp="1"/>
          </p:cNvSpPr>
          <p:nvPr>
            <p:ph type="body" sz="quarter" idx="12"/>
          </p:nvPr>
        </p:nvSpPr>
        <p:spPr>
          <a:xfrm>
            <a:off x="674688" y="1351930"/>
            <a:ext cx="5516562" cy="954107"/>
          </a:xfrm>
        </p:spPr>
        <p:txBody>
          <a:bodyPr/>
          <a:lstStyle/>
          <a:p>
            <a:r>
              <a:rPr lang="fr-FR" b="1" dirty="0"/>
              <a:t>1.3 Apprentissage, enseignement et évaluation centrés sur l’étudiant</a:t>
            </a:r>
          </a:p>
        </p:txBody>
      </p:sp>
      <p:sp>
        <p:nvSpPr>
          <p:cNvPr id="4" name="Rectangle 3">
            <a:extLst>
              <a:ext uri="{FF2B5EF4-FFF2-40B4-BE49-F238E27FC236}">
                <a16:creationId xmlns:a16="http://schemas.microsoft.com/office/drawing/2014/main" id="{169DB4AD-4045-4FC1-97BE-2CBE4C16D3F3}"/>
              </a:ext>
            </a:extLst>
          </p:cNvPr>
          <p:cNvSpPr/>
          <p:nvPr/>
        </p:nvSpPr>
        <p:spPr>
          <a:xfrm>
            <a:off x="674688" y="5976730"/>
            <a:ext cx="2625103" cy="583096"/>
          </a:xfrm>
          <a:prstGeom prst="rect">
            <a:avLst/>
          </a:prstGeom>
          <a:solidFill>
            <a:srgbClr val="92D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OK</a:t>
            </a:r>
          </a:p>
        </p:txBody>
      </p:sp>
    </p:spTree>
    <p:extLst>
      <p:ext uri="{BB962C8B-B14F-4D97-AF65-F5344CB8AC3E}">
        <p14:creationId xmlns:p14="http://schemas.microsoft.com/office/powerpoint/2010/main" val="74634524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eared Slab">
      <a:majorFont>
        <a:latin typeface="Geared Slab"/>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4964</TotalTime>
  <Words>1935</Words>
  <Application>Microsoft Office PowerPoint</Application>
  <PresentationFormat>Affichage à l'écran (4:3)</PresentationFormat>
  <Paragraphs>266</Paragraphs>
  <Slides>22</Slides>
  <Notes>10</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22</vt:i4>
      </vt:variant>
    </vt:vector>
  </HeadingPairs>
  <TitlesOfParts>
    <vt:vector size="30" baseType="lpstr">
      <vt:lpstr>Arial</vt:lpstr>
      <vt:lpstr>Avenir LT Std 55 Roman</vt:lpstr>
      <vt:lpstr>Calibri</vt:lpstr>
      <vt:lpstr>Geared Slab</vt:lpstr>
      <vt:lpstr>Times New Roman</vt:lpstr>
      <vt:lpstr>Wingdings</vt:lpstr>
      <vt:lpstr>Thème Office</vt:lpstr>
      <vt:lpstr>Conception personnalisée</vt:lpstr>
      <vt:lpstr> Conférence 2018   du Réseau RELIER  Paris – 19 janvier</vt:lpstr>
      <vt:lpstr>Présentation PowerPoint</vt:lpstr>
      <vt:lpstr>Présentation PowerPoint</vt:lpstr>
      <vt:lpstr>Présentation PowerPoint</vt:lpstr>
      <vt:lpstr>Les institutions disposent d’une politique d’assurance qualité rendue publique et faisant partie intégrante de leur pilotage stratégique. Les parties prenantes internes développent et mettent en œuvre cette politique par le biais de structures et de démarches appropriées, tout en impliquant les parties prenantes externes.</vt:lpstr>
      <vt:lpstr>Les institutions disposent de processus d’élaboration et d’approbation de leurs programmes. Les programmes sont élaborés de manière à répondre aux objectifs définis, y compris aux acquis d’apprentissage visés. La qualification résultant d’un programme est clairement spécifiée et communiquée ; elle correspond au niveau adéquat du cadre national de qualifications pour l’enseignement supérieur et, par conséquent, au cadre des qualifications de l’Espace européen de l’enseignement supérieur</vt:lpstr>
      <vt:lpstr>Présentation PowerPoint</vt:lpstr>
      <vt:lpstr>Présentation PowerPoint</vt:lpstr>
      <vt:lpstr>Les institutions garantissent que les programmes sont dispensés d’une manière qui encourage les étudiants à jouer un rôle actif dans le processus d’apprentissage, y compris dans son élaboration, et que l’évaluation des acquis des étudiants reflète cette approche. </vt:lpstr>
      <vt:lpstr>Présentation PowerPoint</vt:lpstr>
      <vt:lpstr>Les institutions appliquent de manière cohérente et constante des règles prédéfinies et publiées couvrant toutes les phases du cycle d’études, c’est à dire l’admission et la progression des étudiants, la reconnaissance et la certification de leurs acquis. </vt:lpstr>
      <vt:lpstr>Présentation PowerPoint</vt:lpstr>
      <vt:lpstr>Les institutions s’assurent des compétences de leurs enseignants. Elles mettent en œuvre des processus équitables et transparents pour le recrutement et le développement professionnel du personnel</vt:lpstr>
      <vt:lpstr>Présentation PowerPoint</vt:lpstr>
      <vt:lpstr>Les institutions disposent de financements appropriés pour les activités d’apprentissage et d’enseignement et garantissent la mise à disposition de ressources pour l’apprentissage adéquates et facilement accessibles, ainsi qu’un accompagnement des étudiants. </vt:lpstr>
      <vt:lpstr>Les institutions s’assurent de collecter, d’analyser et d’utiliser des informations pertinentes pour le pilotage efficace de leurs programmes et de leurs autres activités.</vt:lpstr>
      <vt:lpstr>Les institutions publient des informations à propos de leurs activités, y compris leurs programmes, sous une forme claire, précise, objective, actualisée et facile d’accès. </vt:lpstr>
      <vt:lpstr>Les institutions suivent et évaluent périodiquement leurs programmes afin de s’assurer qu’ils atteignent les objectifs qui leur sont assignés et qu’ils répondent aux besoins des étudiants et de la société.  Ces évaluations conduisent à une amélioration continue des programmes.  Toute action planifiée ou entreprise en conséquence est communiquée à l’ensemble des parties concernées</vt:lpstr>
      <vt:lpstr>Présentation PowerPoint</vt:lpstr>
      <vt:lpstr>Les institutions engagent de manière périodique des processus d’assurance qualité externe conformes aux ESG.</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Christine FREYERMUTH</dc:creator>
  <cp:lastModifiedBy>Laurent MAHIEU</cp:lastModifiedBy>
  <cp:revision>366</cp:revision>
  <cp:lastPrinted>2018-01-18T12:23:01Z</cp:lastPrinted>
  <dcterms:created xsi:type="dcterms:W3CDTF">2015-01-16T23:08:54Z</dcterms:created>
  <dcterms:modified xsi:type="dcterms:W3CDTF">2018-01-21T12:47:46Z</dcterms:modified>
</cp:coreProperties>
</file>