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43"/>
  </p:notesMasterIdLst>
  <p:sldIdLst>
    <p:sldId id="456" r:id="rId3"/>
    <p:sldId id="420" r:id="rId4"/>
    <p:sldId id="421" r:id="rId5"/>
    <p:sldId id="422" r:id="rId6"/>
    <p:sldId id="423" r:id="rId7"/>
    <p:sldId id="424" r:id="rId8"/>
    <p:sldId id="425" r:id="rId9"/>
    <p:sldId id="426" r:id="rId10"/>
    <p:sldId id="427" r:id="rId11"/>
    <p:sldId id="428" r:id="rId12"/>
    <p:sldId id="429" r:id="rId13"/>
    <p:sldId id="430" r:id="rId14"/>
    <p:sldId id="431" r:id="rId15"/>
    <p:sldId id="432" r:id="rId16"/>
    <p:sldId id="433" r:id="rId17"/>
    <p:sldId id="434" r:id="rId18"/>
    <p:sldId id="435" r:id="rId19"/>
    <p:sldId id="436" r:id="rId20"/>
    <p:sldId id="437" r:id="rId21"/>
    <p:sldId id="438" r:id="rId22"/>
    <p:sldId id="439" r:id="rId23"/>
    <p:sldId id="440" r:id="rId24"/>
    <p:sldId id="441" r:id="rId25"/>
    <p:sldId id="442" r:id="rId26"/>
    <p:sldId id="443" r:id="rId27"/>
    <p:sldId id="444" r:id="rId28"/>
    <p:sldId id="445" r:id="rId29"/>
    <p:sldId id="446" r:id="rId30"/>
    <p:sldId id="447" r:id="rId31"/>
    <p:sldId id="448" r:id="rId32"/>
    <p:sldId id="449" r:id="rId33"/>
    <p:sldId id="450" r:id="rId34"/>
    <p:sldId id="451" r:id="rId35"/>
    <p:sldId id="452" r:id="rId36"/>
    <p:sldId id="453" r:id="rId37"/>
    <p:sldId id="457" r:id="rId38"/>
    <p:sldId id="458" r:id="rId39"/>
    <p:sldId id="459" r:id="rId40"/>
    <p:sldId id="454" r:id="rId41"/>
    <p:sldId id="455" r:id="rId42"/>
  </p:sldIdLst>
  <p:sldSz cx="9907588" cy="6858000"/>
  <p:notesSz cx="6858000" cy="9144000"/>
  <p:defaultTextStyle>
    <a:defPPr>
      <a:defRPr lang="en-GB"/>
    </a:defPPr>
    <a:lvl1pPr algn="l" defTabSz="449263" rtl="0" eaLnBrk="0" fontAlgn="base" hangingPunct="0">
      <a:lnSpc>
        <a:spcPct val="6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Arial" charset="0"/>
        <a:ea typeface="+mn-ea"/>
        <a:cs typeface="Lucida Sans Unicode" pitchFamily="32" charset="0"/>
      </a:defRPr>
    </a:lvl1pPr>
    <a:lvl2pPr marL="742950" indent="-285750" algn="l" defTabSz="449263" rtl="0" eaLnBrk="0" fontAlgn="base" hangingPunct="0">
      <a:lnSpc>
        <a:spcPct val="6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Arial" charset="0"/>
        <a:ea typeface="+mn-ea"/>
        <a:cs typeface="Lucida Sans Unicode" pitchFamily="32" charset="0"/>
      </a:defRPr>
    </a:lvl2pPr>
    <a:lvl3pPr marL="1143000" indent="-228600" algn="l" defTabSz="449263" rtl="0" eaLnBrk="0" fontAlgn="base" hangingPunct="0">
      <a:lnSpc>
        <a:spcPct val="6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Arial" charset="0"/>
        <a:ea typeface="+mn-ea"/>
        <a:cs typeface="Lucida Sans Unicode" pitchFamily="32" charset="0"/>
      </a:defRPr>
    </a:lvl3pPr>
    <a:lvl4pPr marL="1600200" indent="-228600" algn="l" defTabSz="449263" rtl="0" eaLnBrk="0" fontAlgn="base" hangingPunct="0">
      <a:lnSpc>
        <a:spcPct val="6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Arial" charset="0"/>
        <a:ea typeface="+mn-ea"/>
        <a:cs typeface="Lucida Sans Unicode" pitchFamily="32" charset="0"/>
      </a:defRPr>
    </a:lvl4pPr>
    <a:lvl5pPr marL="2057400" indent="-228600" algn="l" defTabSz="449263" rtl="0" eaLnBrk="0" fontAlgn="base" hangingPunct="0">
      <a:lnSpc>
        <a:spcPct val="6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Arial" charset="0"/>
        <a:ea typeface="+mn-ea"/>
        <a:cs typeface="Lucida Sans Unicode" pitchFamily="32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Lucida Sans Unicode" pitchFamily="32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Lucida Sans Unicode" pitchFamily="32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Lucida Sans Unicode" pitchFamily="32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Lucida Sans Unicode" pitchFamily="32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27" autoAdjust="0"/>
    <p:restoredTop sz="94660"/>
  </p:normalViewPr>
  <p:slideViewPr>
    <p:cSldViewPr>
      <p:cViewPr varScale="1">
        <p:scale>
          <a:sx n="74" d="100"/>
          <a:sy n="74" d="100"/>
        </p:scale>
        <p:origin x="-678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59100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dt"/>
          </p:nvPr>
        </p:nvSpPr>
        <p:spPr bwMode="auto">
          <a:xfrm>
            <a:off x="3886200" y="0"/>
            <a:ext cx="2959100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3083" name="Rectangle 1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49325" y="685800"/>
            <a:ext cx="4946650" cy="3424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3084" name="Rectangle 1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16500" cy="4110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smtClean="0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59100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59100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747701C1-FA78-4A8E-85E0-6993AAAD66FC}" type="slidenum">
              <a:rPr lang="en-GB"/>
              <a:pPr/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D16C24A-A45C-444B-8D73-1A5B5FD5DB32}" type="slidenum">
              <a:rPr lang="en-GB" smtClean="0">
                <a:cs typeface="Lucida Sans Unicode" pitchFamily="34" charset="0"/>
              </a:rPr>
              <a:pPr/>
              <a:t>1</a:t>
            </a:fld>
            <a:endParaRPr lang="en-GB" smtClean="0">
              <a:cs typeface="Lucida Sans Unicode" pitchFamily="34" charset="0"/>
            </a:endParaRPr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952500" y="685800"/>
            <a:ext cx="4953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6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2850" cy="4114800"/>
          </a:xfrm>
          <a:noFill/>
          <a:ln/>
        </p:spPr>
        <p:txBody>
          <a:bodyPr wrap="none" anchor="ctr"/>
          <a:lstStyle/>
          <a:p>
            <a:pPr>
              <a:lnSpc>
                <a:spcPct val="95000"/>
              </a:lnSpc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mtClean="0">
              <a:latin typeface="Times New Roman" pitchFamily="18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12"/>
          <p:cNvSpPr txBox="1">
            <a:spLocks noGrp="1" noChangeArrowheads="1"/>
          </p:cNvSpPr>
          <p:nvPr/>
        </p:nvSpPr>
        <p:spPr bwMode="auto">
          <a:xfrm>
            <a:off x="3886200" y="8686800"/>
            <a:ext cx="2960688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69B06D6-EF21-4C85-9051-1150F3E784BF}" type="slidenum">
              <a:rPr lang="en-GB" sz="1200">
                <a:solidFill>
                  <a:srgbClr val="000000"/>
                </a:solidFill>
              </a:rPr>
              <a:pPr algn="r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28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56675" name="Text Box 2"/>
          <p:cNvSpPr txBox="1">
            <a:spLocks noChangeArrowheads="1"/>
          </p:cNvSpPr>
          <p:nvPr/>
        </p:nvSpPr>
        <p:spPr bwMode="auto">
          <a:xfrm>
            <a:off x="952500" y="685800"/>
            <a:ext cx="4951413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6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/>
          </a:p>
        </p:txBody>
      </p:sp>
      <p:sp>
        <p:nvSpPr>
          <p:cNvPr id="156676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2850" cy="4114800"/>
          </a:xfrm>
          <a:noFill/>
          <a:ln/>
        </p:spPr>
        <p:txBody>
          <a:bodyPr/>
          <a:lstStyle/>
          <a:p>
            <a:pPr>
              <a:lnSpc>
                <a:spcPct val="95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smtClean="0">
                <a:latin typeface="Times New Roman" pitchFamily="18" charset="0"/>
                <a:cs typeface="Lucida Sans Unicode" pitchFamily="34" charset="0"/>
              </a:rPr>
              <a:t>Il y a 5 ans beaucoup avait prédit la dissolution du « concept » d'écoles d'ingénieurs dans le système LMD</a:t>
            </a:r>
          </a:p>
          <a:p>
            <a:pPr>
              <a:lnSpc>
                <a:spcPct val="95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600" smtClean="0">
              <a:latin typeface="Times New Roman" pitchFamily="18" charset="0"/>
              <a:cs typeface="Lucida Sans Unicode" pitchFamily="34" charset="0"/>
            </a:endParaRPr>
          </a:p>
          <a:p>
            <a:pPr>
              <a:lnSpc>
                <a:spcPct val="95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smtClean="0">
                <a:latin typeface="Times New Roman" pitchFamily="18" charset="0"/>
                <a:cs typeface="Lucida Sans Unicode" pitchFamily="34" charset="0"/>
              </a:rPr>
              <a:t>Jamais, la pression à la création de nouvelles écoles, de nouvelles spécialités et de nouvelles filières n'a été aussi forte</a:t>
            </a:r>
          </a:p>
        </p:txBody>
      </p:sp>
      <p:sp>
        <p:nvSpPr>
          <p:cNvPr id="156677" name="Text Box 4"/>
          <p:cNvSpPr txBox="1">
            <a:spLocks noChangeArrowheads="1"/>
          </p:cNvSpPr>
          <p:nvPr/>
        </p:nvSpPr>
        <p:spPr bwMode="auto">
          <a:xfrm>
            <a:off x="2339975" y="871538"/>
            <a:ext cx="2185988" cy="568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>
                <a:solidFill>
                  <a:srgbClr val="000080"/>
                </a:solidFill>
              </a:rPr>
              <a:t>Constats</a:t>
            </a:r>
          </a:p>
        </p:txBody>
      </p:sp>
      <p:sp>
        <p:nvSpPr>
          <p:cNvPr id="156678" name="Text Box 5"/>
          <p:cNvSpPr txBox="1">
            <a:spLocks noChangeArrowheads="1"/>
          </p:cNvSpPr>
          <p:nvPr/>
        </p:nvSpPr>
        <p:spPr bwMode="auto">
          <a:xfrm>
            <a:off x="1804988" y="1863725"/>
            <a:ext cx="3054350" cy="1557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733425" lvl="1" indent="-276225">
              <a:lnSpc>
                <a:spcPct val="76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Blip>
                <a:blip r:embed="rId3"/>
              </a:buBlip>
              <a:tabLst>
                <a:tab pos="733425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  <a:tab pos="9717088" algn="l"/>
              </a:tabLst>
            </a:pPr>
            <a:r>
              <a:rPr lang="en-GB" sz="1200">
                <a:solidFill>
                  <a:srgbClr val="000080"/>
                </a:solidFill>
              </a:rPr>
              <a:t>Le modèle de formation d’ingénieurs « à la française » est toujours aussi attractif</a:t>
            </a:r>
          </a:p>
          <a:p>
            <a:pPr marL="733425" lvl="1" indent="-276225">
              <a:lnSpc>
                <a:spcPct val="76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33425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  <a:tab pos="9717088" algn="l"/>
              </a:tabLst>
            </a:pPr>
            <a:endParaRPr lang="en-GB" sz="1200">
              <a:solidFill>
                <a:srgbClr val="000080"/>
              </a:solidFill>
            </a:endParaRPr>
          </a:p>
          <a:p>
            <a:pPr marL="733425" lvl="1" indent="-276225">
              <a:lnSpc>
                <a:spcPct val="76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Blip>
                <a:blip r:embed="rId3"/>
              </a:buBlip>
              <a:tabLst>
                <a:tab pos="733425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  <a:tab pos="9717088" algn="l"/>
              </a:tabLst>
            </a:pPr>
            <a:r>
              <a:rPr lang="en-GB" sz="1200">
                <a:solidFill>
                  <a:srgbClr val="000080"/>
                </a:solidFill>
              </a:rPr>
              <a:t>Le titre d’ingénieur est « eurocompatible »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12"/>
          <p:cNvSpPr txBox="1">
            <a:spLocks noGrp="1" noChangeArrowheads="1"/>
          </p:cNvSpPr>
          <p:nvPr/>
        </p:nvSpPr>
        <p:spPr bwMode="auto">
          <a:xfrm>
            <a:off x="3886200" y="8686800"/>
            <a:ext cx="2960688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E905723-E0EC-47CC-97C0-1CF534B85E96}" type="slidenum">
              <a:rPr lang="en-GB" sz="1200">
                <a:solidFill>
                  <a:srgbClr val="000000"/>
                </a:solidFill>
              </a:rPr>
              <a:pPr algn="r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29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58723" name="Text Box 2"/>
          <p:cNvSpPr txBox="1">
            <a:spLocks noChangeArrowheads="1"/>
          </p:cNvSpPr>
          <p:nvPr/>
        </p:nvSpPr>
        <p:spPr bwMode="auto">
          <a:xfrm>
            <a:off x="952500" y="685800"/>
            <a:ext cx="4951413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6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/>
          </a:p>
        </p:txBody>
      </p:sp>
      <p:sp>
        <p:nvSpPr>
          <p:cNvPr id="158724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2850" cy="4114800"/>
          </a:xfrm>
          <a:noFill/>
          <a:ln/>
        </p:spPr>
        <p:txBody>
          <a:bodyPr/>
          <a:lstStyle/>
          <a:p>
            <a:pPr>
              <a:lnSpc>
                <a:spcPct val="95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smtClean="0">
                <a:latin typeface="Times New Roman" pitchFamily="18" charset="0"/>
                <a:cs typeface="Lucida Sans Unicode" pitchFamily="34" charset="0"/>
              </a:rPr>
              <a:t>Il y a 5 ans beaucoup avait prédit la dissolution du « concept » d'écoles d'ingénieurs dans le système LMD</a:t>
            </a:r>
          </a:p>
          <a:p>
            <a:pPr>
              <a:lnSpc>
                <a:spcPct val="95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600" smtClean="0">
              <a:latin typeface="Times New Roman" pitchFamily="18" charset="0"/>
              <a:cs typeface="Lucida Sans Unicode" pitchFamily="34" charset="0"/>
            </a:endParaRPr>
          </a:p>
          <a:p>
            <a:pPr>
              <a:lnSpc>
                <a:spcPct val="95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smtClean="0">
                <a:latin typeface="Times New Roman" pitchFamily="18" charset="0"/>
                <a:cs typeface="Lucida Sans Unicode" pitchFamily="34" charset="0"/>
              </a:rPr>
              <a:t>Jamais, la pression à la création de nouvelles écoles, de nouvelles spécialités et de nouvelles filières n'a été aussi forte</a:t>
            </a:r>
          </a:p>
        </p:txBody>
      </p:sp>
      <p:sp>
        <p:nvSpPr>
          <p:cNvPr id="158725" name="Text Box 4"/>
          <p:cNvSpPr txBox="1">
            <a:spLocks noChangeArrowheads="1"/>
          </p:cNvSpPr>
          <p:nvPr/>
        </p:nvSpPr>
        <p:spPr bwMode="auto">
          <a:xfrm>
            <a:off x="2339975" y="871538"/>
            <a:ext cx="2185988" cy="568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>
                <a:solidFill>
                  <a:srgbClr val="000080"/>
                </a:solidFill>
              </a:rPr>
              <a:t>Constats</a:t>
            </a:r>
          </a:p>
        </p:txBody>
      </p:sp>
      <p:sp>
        <p:nvSpPr>
          <p:cNvPr id="158726" name="Text Box 5"/>
          <p:cNvSpPr txBox="1">
            <a:spLocks noChangeArrowheads="1"/>
          </p:cNvSpPr>
          <p:nvPr/>
        </p:nvSpPr>
        <p:spPr bwMode="auto">
          <a:xfrm>
            <a:off x="1804988" y="1863725"/>
            <a:ext cx="3054350" cy="1557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733425" lvl="1" indent="-276225">
              <a:lnSpc>
                <a:spcPct val="76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Blip>
                <a:blip r:embed="rId3"/>
              </a:buBlip>
              <a:tabLst>
                <a:tab pos="733425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  <a:tab pos="9717088" algn="l"/>
              </a:tabLst>
            </a:pPr>
            <a:r>
              <a:rPr lang="en-GB" sz="1200">
                <a:solidFill>
                  <a:srgbClr val="000080"/>
                </a:solidFill>
              </a:rPr>
              <a:t>Le modèle de formation d’ingénieurs « à la française » est toujours aussi attractif</a:t>
            </a:r>
          </a:p>
          <a:p>
            <a:pPr marL="733425" lvl="1" indent="-276225">
              <a:lnSpc>
                <a:spcPct val="76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33425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  <a:tab pos="9717088" algn="l"/>
              </a:tabLst>
            </a:pPr>
            <a:endParaRPr lang="en-GB" sz="1200">
              <a:solidFill>
                <a:srgbClr val="000080"/>
              </a:solidFill>
            </a:endParaRPr>
          </a:p>
          <a:p>
            <a:pPr marL="733425" lvl="1" indent="-276225">
              <a:lnSpc>
                <a:spcPct val="76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Blip>
                <a:blip r:embed="rId3"/>
              </a:buBlip>
              <a:tabLst>
                <a:tab pos="733425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  <a:tab pos="9717088" algn="l"/>
              </a:tabLst>
            </a:pPr>
            <a:r>
              <a:rPr lang="en-GB" sz="1200">
                <a:solidFill>
                  <a:srgbClr val="000080"/>
                </a:solidFill>
              </a:rPr>
              <a:t>Le titre d’ingénieur est « eurocompatible »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12"/>
          <p:cNvSpPr txBox="1">
            <a:spLocks noGrp="1" noChangeArrowheads="1"/>
          </p:cNvSpPr>
          <p:nvPr/>
        </p:nvSpPr>
        <p:spPr bwMode="auto">
          <a:xfrm>
            <a:off x="3886200" y="8686800"/>
            <a:ext cx="2960688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39DB77-A176-47F0-BB50-82A887436C2B}" type="slidenum">
              <a:rPr lang="en-GB" sz="1200">
                <a:solidFill>
                  <a:srgbClr val="000000"/>
                </a:solidFill>
              </a:rPr>
              <a:pPr algn="r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30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60771" name="Text Box 2"/>
          <p:cNvSpPr txBox="1">
            <a:spLocks noChangeArrowheads="1"/>
          </p:cNvSpPr>
          <p:nvPr/>
        </p:nvSpPr>
        <p:spPr bwMode="auto">
          <a:xfrm>
            <a:off x="952500" y="685800"/>
            <a:ext cx="4951413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6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/>
          </a:p>
        </p:txBody>
      </p:sp>
      <p:sp>
        <p:nvSpPr>
          <p:cNvPr id="160772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2850" cy="4114800"/>
          </a:xfrm>
          <a:noFill/>
          <a:ln/>
        </p:spPr>
        <p:txBody>
          <a:bodyPr/>
          <a:lstStyle/>
          <a:p>
            <a:pPr>
              <a:lnSpc>
                <a:spcPct val="95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smtClean="0">
                <a:latin typeface="Times New Roman" pitchFamily="18" charset="0"/>
                <a:cs typeface="Lucida Sans Unicode" pitchFamily="34" charset="0"/>
              </a:rPr>
              <a:t>Il y a 5 ans beaucoup avait prédit la dissolution du « concept » d'écoles d'ingénieurs dans le système LMD</a:t>
            </a:r>
          </a:p>
          <a:p>
            <a:pPr>
              <a:lnSpc>
                <a:spcPct val="95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600" smtClean="0">
              <a:latin typeface="Times New Roman" pitchFamily="18" charset="0"/>
              <a:cs typeface="Lucida Sans Unicode" pitchFamily="34" charset="0"/>
            </a:endParaRPr>
          </a:p>
          <a:p>
            <a:pPr>
              <a:lnSpc>
                <a:spcPct val="95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smtClean="0">
                <a:latin typeface="Times New Roman" pitchFamily="18" charset="0"/>
                <a:cs typeface="Lucida Sans Unicode" pitchFamily="34" charset="0"/>
              </a:rPr>
              <a:t>Jamais, la pression à la création de nouvelles écoles, de nouvelles spécialités et de nouvelles filières n'a été aussi forte</a:t>
            </a:r>
          </a:p>
        </p:txBody>
      </p:sp>
      <p:sp>
        <p:nvSpPr>
          <p:cNvPr id="160773" name="Text Box 4"/>
          <p:cNvSpPr txBox="1">
            <a:spLocks noChangeArrowheads="1"/>
          </p:cNvSpPr>
          <p:nvPr/>
        </p:nvSpPr>
        <p:spPr bwMode="auto">
          <a:xfrm>
            <a:off x="2339975" y="871538"/>
            <a:ext cx="2185988" cy="568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>
                <a:solidFill>
                  <a:srgbClr val="000080"/>
                </a:solidFill>
              </a:rPr>
              <a:t>Constats</a:t>
            </a:r>
          </a:p>
        </p:txBody>
      </p:sp>
      <p:sp>
        <p:nvSpPr>
          <p:cNvPr id="160774" name="Text Box 5"/>
          <p:cNvSpPr txBox="1">
            <a:spLocks noChangeArrowheads="1"/>
          </p:cNvSpPr>
          <p:nvPr/>
        </p:nvSpPr>
        <p:spPr bwMode="auto">
          <a:xfrm>
            <a:off x="1804988" y="1863725"/>
            <a:ext cx="3054350" cy="1557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733425" lvl="1" indent="-276225">
              <a:lnSpc>
                <a:spcPct val="76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Blip>
                <a:blip r:embed="rId3"/>
              </a:buBlip>
              <a:tabLst>
                <a:tab pos="733425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  <a:tab pos="9717088" algn="l"/>
              </a:tabLst>
            </a:pPr>
            <a:r>
              <a:rPr lang="en-GB" sz="1200">
                <a:solidFill>
                  <a:srgbClr val="000080"/>
                </a:solidFill>
              </a:rPr>
              <a:t>Le modèle de formation d’ingénieurs « à la française » est toujours aussi attractif</a:t>
            </a:r>
          </a:p>
          <a:p>
            <a:pPr marL="733425" lvl="1" indent="-276225">
              <a:lnSpc>
                <a:spcPct val="76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33425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  <a:tab pos="9717088" algn="l"/>
              </a:tabLst>
            </a:pPr>
            <a:endParaRPr lang="en-GB" sz="1200">
              <a:solidFill>
                <a:srgbClr val="000080"/>
              </a:solidFill>
            </a:endParaRPr>
          </a:p>
          <a:p>
            <a:pPr marL="733425" lvl="1" indent="-276225">
              <a:lnSpc>
                <a:spcPct val="76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Blip>
                <a:blip r:embed="rId3"/>
              </a:buBlip>
              <a:tabLst>
                <a:tab pos="733425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  <a:tab pos="9717088" algn="l"/>
              </a:tabLst>
            </a:pPr>
            <a:r>
              <a:rPr lang="en-GB" sz="1200">
                <a:solidFill>
                  <a:srgbClr val="000080"/>
                </a:solidFill>
              </a:rPr>
              <a:t>Le titre d’ingénieur est « eurocompatible »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12"/>
          <p:cNvSpPr txBox="1">
            <a:spLocks noGrp="1" noChangeArrowheads="1"/>
          </p:cNvSpPr>
          <p:nvPr/>
        </p:nvSpPr>
        <p:spPr bwMode="auto">
          <a:xfrm>
            <a:off x="3886200" y="8686800"/>
            <a:ext cx="2960688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E7D66CA-F72B-4F24-8D05-B82C75812E59}" type="slidenum">
              <a:rPr lang="en-GB" sz="1200">
                <a:solidFill>
                  <a:srgbClr val="000000"/>
                </a:solidFill>
              </a:rPr>
              <a:pPr algn="r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31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62819" name="Text Box 2"/>
          <p:cNvSpPr txBox="1">
            <a:spLocks noChangeArrowheads="1"/>
          </p:cNvSpPr>
          <p:nvPr/>
        </p:nvSpPr>
        <p:spPr bwMode="auto">
          <a:xfrm>
            <a:off x="952500" y="685800"/>
            <a:ext cx="4951413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6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/>
          </a:p>
        </p:txBody>
      </p:sp>
      <p:sp>
        <p:nvSpPr>
          <p:cNvPr id="162820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2850" cy="4114800"/>
          </a:xfrm>
          <a:noFill/>
          <a:ln/>
        </p:spPr>
        <p:txBody>
          <a:bodyPr/>
          <a:lstStyle/>
          <a:p>
            <a:pPr>
              <a:lnSpc>
                <a:spcPct val="95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smtClean="0">
                <a:latin typeface="Times New Roman" pitchFamily="18" charset="0"/>
                <a:cs typeface="Lucida Sans Unicode" pitchFamily="34" charset="0"/>
              </a:rPr>
              <a:t>Il y a 5 ans beaucoup avait prédit la dissolution du « concept » d'écoles d'ingénieurs dans le système LMD</a:t>
            </a:r>
          </a:p>
          <a:p>
            <a:pPr>
              <a:lnSpc>
                <a:spcPct val="95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600" smtClean="0">
              <a:latin typeface="Times New Roman" pitchFamily="18" charset="0"/>
              <a:cs typeface="Lucida Sans Unicode" pitchFamily="34" charset="0"/>
            </a:endParaRPr>
          </a:p>
          <a:p>
            <a:pPr>
              <a:lnSpc>
                <a:spcPct val="95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smtClean="0">
                <a:latin typeface="Times New Roman" pitchFamily="18" charset="0"/>
                <a:cs typeface="Lucida Sans Unicode" pitchFamily="34" charset="0"/>
              </a:rPr>
              <a:t>Jamais, la pression à la création de nouvelles écoles, de nouvelles spécialités et de nouvelles filières n'a été aussi forte</a:t>
            </a:r>
          </a:p>
        </p:txBody>
      </p:sp>
      <p:sp>
        <p:nvSpPr>
          <p:cNvPr id="162821" name="Text Box 4"/>
          <p:cNvSpPr txBox="1">
            <a:spLocks noChangeArrowheads="1"/>
          </p:cNvSpPr>
          <p:nvPr/>
        </p:nvSpPr>
        <p:spPr bwMode="auto">
          <a:xfrm>
            <a:off x="2339975" y="871538"/>
            <a:ext cx="2185988" cy="568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>
                <a:solidFill>
                  <a:srgbClr val="000080"/>
                </a:solidFill>
              </a:rPr>
              <a:t>Constats</a:t>
            </a:r>
          </a:p>
        </p:txBody>
      </p:sp>
      <p:sp>
        <p:nvSpPr>
          <p:cNvPr id="162822" name="Text Box 5"/>
          <p:cNvSpPr txBox="1">
            <a:spLocks noChangeArrowheads="1"/>
          </p:cNvSpPr>
          <p:nvPr/>
        </p:nvSpPr>
        <p:spPr bwMode="auto">
          <a:xfrm>
            <a:off x="1804988" y="1863725"/>
            <a:ext cx="3054350" cy="1557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733425" lvl="1" indent="-276225">
              <a:lnSpc>
                <a:spcPct val="76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Blip>
                <a:blip r:embed="rId3"/>
              </a:buBlip>
              <a:tabLst>
                <a:tab pos="733425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  <a:tab pos="9717088" algn="l"/>
              </a:tabLst>
            </a:pPr>
            <a:r>
              <a:rPr lang="en-GB" sz="1200">
                <a:solidFill>
                  <a:srgbClr val="000080"/>
                </a:solidFill>
              </a:rPr>
              <a:t>Le modèle de formation d’ingénieurs « à la française » est toujours aussi attractif</a:t>
            </a:r>
          </a:p>
          <a:p>
            <a:pPr marL="733425" lvl="1" indent="-276225">
              <a:lnSpc>
                <a:spcPct val="76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33425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  <a:tab pos="9717088" algn="l"/>
              </a:tabLst>
            </a:pPr>
            <a:endParaRPr lang="en-GB" sz="1200">
              <a:solidFill>
                <a:srgbClr val="000080"/>
              </a:solidFill>
            </a:endParaRPr>
          </a:p>
          <a:p>
            <a:pPr marL="733425" lvl="1" indent="-276225">
              <a:lnSpc>
                <a:spcPct val="76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Blip>
                <a:blip r:embed="rId3"/>
              </a:buBlip>
              <a:tabLst>
                <a:tab pos="733425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  <a:tab pos="9717088" algn="l"/>
              </a:tabLst>
            </a:pPr>
            <a:r>
              <a:rPr lang="en-GB" sz="1200">
                <a:solidFill>
                  <a:srgbClr val="000080"/>
                </a:solidFill>
              </a:rPr>
              <a:t>Le titre d’ingénieur est « eurocompatible »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12"/>
          <p:cNvSpPr txBox="1">
            <a:spLocks noGrp="1" noChangeArrowheads="1"/>
          </p:cNvSpPr>
          <p:nvPr/>
        </p:nvSpPr>
        <p:spPr bwMode="auto">
          <a:xfrm>
            <a:off x="3886200" y="8686800"/>
            <a:ext cx="2960688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6053EA6-8381-4400-A80D-61037055F5EF}" type="slidenum">
              <a:rPr lang="en-GB" sz="1200">
                <a:solidFill>
                  <a:srgbClr val="000000"/>
                </a:solidFill>
              </a:rPr>
              <a:pPr algn="r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32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64867" name="Text Box 2"/>
          <p:cNvSpPr txBox="1">
            <a:spLocks noChangeArrowheads="1"/>
          </p:cNvSpPr>
          <p:nvPr/>
        </p:nvSpPr>
        <p:spPr bwMode="auto">
          <a:xfrm>
            <a:off x="952500" y="685800"/>
            <a:ext cx="4951413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6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/>
          </a:p>
        </p:txBody>
      </p:sp>
      <p:sp>
        <p:nvSpPr>
          <p:cNvPr id="164868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2850" cy="4114800"/>
          </a:xfrm>
          <a:noFill/>
          <a:ln/>
        </p:spPr>
        <p:txBody>
          <a:bodyPr/>
          <a:lstStyle/>
          <a:p>
            <a:pPr>
              <a:lnSpc>
                <a:spcPct val="95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smtClean="0">
                <a:latin typeface="Times New Roman" pitchFamily="18" charset="0"/>
                <a:cs typeface="Lucida Sans Unicode" pitchFamily="34" charset="0"/>
              </a:rPr>
              <a:t>Il y a 5 ans beaucoup avait prédit la dissolution du « concept » d'écoles d'ingénieurs dans le système LMD</a:t>
            </a:r>
          </a:p>
          <a:p>
            <a:pPr>
              <a:lnSpc>
                <a:spcPct val="95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600" smtClean="0">
              <a:latin typeface="Times New Roman" pitchFamily="18" charset="0"/>
              <a:cs typeface="Lucida Sans Unicode" pitchFamily="34" charset="0"/>
            </a:endParaRPr>
          </a:p>
          <a:p>
            <a:pPr>
              <a:lnSpc>
                <a:spcPct val="95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smtClean="0">
                <a:latin typeface="Times New Roman" pitchFamily="18" charset="0"/>
                <a:cs typeface="Lucida Sans Unicode" pitchFamily="34" charset="0"/>
              </a:rPr>
              <a:t>Jamais, la pression à la création de nouvelles écoles, de nouvelles spécialités et de nouvelles filières n'a été aussi forte</a:t>
            </a:r>
          </a:p>
        </p:txBody>
      </p:sp>
      <p:sp>
        <p:nvSpPr>
          <p:cNvPr id="164869" name="Text Box 4"/>
          <p:cNvSpPr txBox="1">
            <a:spLocks noChangeArrowheads="1"/>
          </p:cNvSpPr>
          <p:nvPr/>
        </p:nvSpPr>
        <p:spPr bwMode="auto">
          <a:xfrm>
            <a:off x="2339975" y="871538"/>
            <a:ext cx="2185988" cy="568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>
                <a:solidFill>
                  <a:srgbClr val="000080"/>
                </a:solidFill>
              </a:rPr>
              <a:t>Constats</a:t>
            </a:r>
          </a:p>
        </p:txBody>
      </p:sp>
      <p:sp>
        <p:nvSpPr>
          <p:cNvPr id="164870" name="Text Box 5"/>
          <p:cNvSpPr txBox="1">
            <a:spLocks noChangeArrowheads="1"/>
          </p:cNvSpPr>
          <p:nvPr/>
        </p:nvSpPr>
        <p:spPr bwMode="auto">
          <a:xfrm>
            <a:off x="1804988" y="1863725"/>
            <a:ext cx="3054350" cy="1557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733425" lvl="1" indent="-276225">
              <a:lnSpc>
                <a:spcPct val="76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Blip>
                <a:blip r:embed="rId3"/>
              </a:buBlip>
              <a:tabLst>
                <a:tab pos="733425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  <a:tab pos="9717088" algn="l"/>
              </a:tabLst>
            </a:pPr>
            <a:r>
              <a:rPr lang="en-GB" sz="1200">
                <a:solidFill>
                  <a:srgbClr val="000080"/>
                </a:solidFill>
              </a:rPr>
              <a:t>Le modèle de formation d’ingénieurs « à la française » est toujours aussi attractif</a:t>
            </a:r>
          </a:p>
          <a:p>
            <a:pPr marL="733425" lvl="1" indent="-276225">
              <a:lnSpc>
                <a:spcPct val="76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33425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  <a:tab pos="9717088" algn="l"/>
              </a:tabLst>
            </a:pPr>
            <a:endParaRPr lang="en-GB" sz="1200">
              <a:solidFill>
                <a:srgbClr val="000080"/>
              </a:solidFill>
            </a:endParaRPr>
          </a:p>
          <a:p>
            <a:pPr marL="733425" lvl="1" indent="-276225">
              <a:lnSpc>
                <a:spcPct val="76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Blip>
                <a:blip r:embed="rId3"/>
              </a:buBlip>
              <a:tabLst>
                <a:tab pos="733425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  <a:tab pos="9717088" algn="l"/>
              </a:tabLst>
            </a:pPr>
            <a:r>
              <a:rPr lang="en-GB" sz="1200">
                <a:solidFill>
                  <a:srgbClr val="000080"/>
                </a:solidFill>
              </a:rPr>
              <a:t>Le titre d’ingénieur est « eurocompatible »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12"/>
          <p:cNvSpPr txBox="1">
            <a:spLocks noGrp="1" noChangeArrowheads="1"/>
          </p:cNvSpPr>
          <p:nvPr/>
        </p:nvSpPr>
        <p:spPr bwMode="auto">
          <a:xfrm>
            <a:off x="3886200" y="8686800"/>
            <a:ext cx="2960688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AA90862-42E2-4542-BC1C-9566C24D2DA1}" type="slidenum">
              <a:rPr lang="en-GB" sz="1200">
                <a:solidFill>
                  <a:srgbClr val="000000"/>
                </a:solidFill>
              </a:rPr>
              <a:pPr algn="r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33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66915" name="Text Box 2"/>
          <p:cNvSpPr txBox="1">
            <a:spLocks noChangeArrowheads="1"/>
          </p:cNvSpPr>
          <p:nvPr/>
        </p:nvSpPr>
        <p:spPr bwMode="auto">
          <a:xfrm>
            <a:off x="952500" y="685800"/>
            <a:ext cx="4951413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6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/>
          </a:p>
        </p:txBody>
      </p:sp>
      <p:sp>
        <p:nvSpPr>
          <p:cNvPr id="166916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2850" cy="4114800"/>
          </a:xfrm>
          <a:noFill/>
          <a:ln/>
        </p:spPr>
        <p:txBody>
          <a:bodyPr/>
          <a:lstStyle/>
          <a:p>
            <a:pPr>
              <a:lnSpc>
                <a:spcPct val="95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smtClean="0">
                <a:latin typeface="Times New Roman" pitchFamily="18" charset="0"/>
                <a:cs typeface="Lucida Sans Unicode" pitchFamily="34" charset="0"/>
              </a:rPr>
              <a:t>Il y a 5 ans beaucoup avait prédit la dissolution du « concept » d'écoles d'ingénieurs dans le système LMD</a:t>
            </a:r>
          </a:p>
          <a:p>
            <a:pPr>
              <a:lnSpc>
                <a:spcPct val="95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600" smtClean="0">
              <a:latin typeface="Times New Roman" pitchFamily="18" charset="0"/>
              <a:cs typeface="Lucida Sans Unicode" pitchFamily="34" charset="0"/>
            </a:endParaRPr>
          </a:p>
          <a:p>
            <a:pPr>
              <a:lnSpc>
                <a:spcPct val="95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smtClean="0">
                <a:latin typeface="Times New Roman" pitchFamily="18" charset="0"/>
                <a:cs typeface="Lucida Sans Unicode" pitchFamily="34" charset="0"/>
              </a:rPr>
              <a:t>Jamais, la pression à la création de nouvelles écoles, de nouvelles spécialités et de nouvelles filières n'a été aussi forte</a:t>
            </a:r>
          </a:p>
        </p:txBody>
      </p:sp>
      <p:sp>
        <p:nvSpPr>
          <p:cNvPr id="166917" name="Text Box 4"/>
          <p:cNvSpPr txBox="1">
            <a:spLocks noChangeArrowheads="1"/>
          </p:cNvSpPr>
          <p:nvPr/>
        </p:nvSpPr>
        <p:spPr bwMode="auto">
          <a:xfrm>
            <a:off x="2339975" y="871538"/>
            <a:ext cx="2185988" cy="568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>
                <a:solidFill>
                  <a:srgbClr val="000080"/>
                </a:solidFill>
              </a:rPr>
              <a:t>Constats</a:t>
            </a:r>
          </a:p>
        </p:txBody>
      </p:sp>
      <p:sp>
        <p:nvSpPr>
          <p:cNvPr id="166918" name="Text Box 5"/>
          <p:cNvSpPr txBox="1">
            <a:spLocks noChangeArrowheads="1"/>
          </p:cNvSpPr>
          <p:nvPr/>
        </p:nvSpPr>
        <p:spPr bwMode="auto">
          <a:xfrm>
            <a:off x="1804988" y="1863725"/>
            <a:ext cx="3054350" cy="1557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733425" lvl="1" indent="-276225">
              <a:lnSpc>
                <a:spcPct val="76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Blip>
                <a:blip r:embed="rId3"/>
              </a:buBlip>
              <a:tabLst>
                <a:tab pos="733425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  <a:tab pos="9717088" algn="l"/>
              </a:tabLst>
            </a:pPr>
            <a:r>
              <a:rPr lang="en-GB" sz="1200">
                <a:solidFill>
                  <a:srgbClr val="000080"/>
                </a:solidFill>
              </a:rPr>
              <a:t>Le modèle de formation d’ingénieurs « à la française » est toujours aussi attractif</a:t>
            </a:r>
          </a:p>
          <a:p>
            <a:pPr marL="733425" lvl="1" indent="-276225">
              <a:lnSpc>
                <a:spcPct val="76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33425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  <a:tab pos="9717088" algn="l"/>
              </a:tabLst>
            </a:pPr>
            <a:endParaRPr lang="en-GB" sz="1200">
              <a:solidFill>
                <a:srgbClr val="000080"/>
              </a:solidFill>
            </a:endParaRPr>
          </a:p>
          <a:p>
            <a:pPr marL="733425" lvl="1" indent="-276225">
              <a:lnSpc>
                <a:spcPct val="76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Blip>
                <a:blip r:embed="rId3"/>
              </a:buBlip>
              <a:tabLst>
                <a:tab pos="733425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  <a:tab pos="9717088" algn="l"/>
              </a:tabLst>
            </a:pPr>
            <a:r>
              <a:rPr lang="en-GB" sz="1200">
                <a:solidFill>
                  <a:srgbClr val="000080"/>
                </a:solidFill>
              </a:rPr>
              <a:t>Le titre d’ingénieur est « eurocompatible »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12"/>
          <p:cNvSpPr txBox="1">
            <a:spLocks noGrp="1" noChangeArrowheads="1"/>
          </p:cNvSpPr>
          <p:nvPr/>
        </p:nvSpPr>
        <p:spPr bwMode="auto">
          <a:xfrm>
            <a:off x="3886200" y="8686800"/>
            <a:ext cx="2960688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63B4A54-D014-41AD-9B25-55742F90B79D}" type="slidenum">
              <a:rPr lang="en-GB" sz="1200">
                <a:solidFill>
                  <a:srgbClr val="000000"/>
                </a:solidFill>
              </a:rPr>
              <a:pPr algn="r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34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68963" name="Text Box 2"/>
          <p:cNvSpPr txBox="1">
            <a:spLocks noChangeArrowheads="1"/>
          </p:cNvSpPr>
          <p:nvPr/>
        </p:nvSpPr>
        <p:spPr bwMode="auto">
          <a:xfrm>
            <a:off x="952500" y="685800"/>
            <a:ext cx="4951413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6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/>
          </a:p>
        </p:txBody>
      </p:sp>
      <p:sp>
        <p:nvSpPr>
          <p:cNvPr id="168964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2850" cy="4114800"/>
          </a:xfrm>
          <a:noFill/>
          <a:ln/>
        </p:spPr>
        <p:txBody>
          <a:bodyPr/>
          <a:lstStyle/>
          <a:p>
            <a:pPr>
              <a:lnSpc>
                <a:spcPct val="95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smtClean="0">
                <a:latin typeface="Times New Roman" pitchFamily="18" charset="0"/>
                <a:cs typeface="Lucida Sans Unicode" pitchFamily="34" charset="0"/>
              </a:rPr>
              <a:t>Il y a 5 ans beaucoup avait prédit la dissolution du « concept » d'écoles d'ingénieurs dans le système LMD</a:t>
            </a:r>
          </a:p>
          <a:p>
            <a:pPr>
              <a:lnSpc>
                <a:spcPct val="95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600" smtClean="0">
              <a:latin typeface="Times New Roman" pitchFamily="18" charset="0"/>
              <a:cs typeface="Lucida Sans Unicode" pitchFamily="34" charset="0"/>
            </a:endParaRPr>
          </a:p>
          <a:p>
            <a:pPr>
              <a:lnSpc>
                <a:spcPct val="95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smtClean="0">
                <a:latin typeface="Times New Roman" pitchFamily="18" charset="0"/>
                <a:cs typeface="Lucida Sans Unicode" pitchFamily="34" charset="0"/>
              </a:rPr>
              <a:t>Jamais, la pression à la création de nouvelles écoles, de nouvelles spécialités et de nouvelles filières n'a été aussi forte</a:t>
            </a:r>
          </a:p>
        </p:txBody>
      </p:sp>
      <p:sp>
        <p:nvSpPr>
          <p:cNvPr id="168965" name="Text Box 4"/>
          <p:cNvSpPr txBox="1">
            <a:spLocks noChangeArrowheads="1"/>
          </p:cNvSpPr>
          <p:nvPr/>
        </p:nvSpPr>
        <p:spPr bwMode="auto">
          <a:xfrm>
            <a:off x="2339975" y="871538"/>
            <a:ext cx="2185988" cy="568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>
                <a:solidFill>
                  <a:srgbClr val="000080"/>
                </a:solidFill>
              </a:rPr>
              <a:t>Constats</a:t>
            </a:r>
          </a:p>
        </p:txBody>
      </p:sp>
      <p:sp>
        <p:nvSpPr>
          <p:cNvPr id="168966" name="Text Box 5"/>
          <p:cNvSpPr txBox="1">
            <a:spLocks noChangeArrowheads="1"/>
          </p:cNvSpPr>
          <p:nvPr/>
        </p:nvSpPr>
        <p:spPr bwMode="auto">
          <a:xfrm>
            <a:off x="1804988" y="1863725"/>
            <a:ext cx="3054350" cy="1557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733425" lvl="1" indent="-276225">
              <a:lnSpc>
                <a:spcPct val="76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Blip>
                <a:blip r:embed="rId3"/>
              </a:buBlip>
              <a:tabLst>
                <a:tab pos="733425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  <a:tab pos="9717088" algn="l"/>
              </a:tabLst>
            </a:pPr>
            <a:r>
              <a:rPr lang="en-GB" sz="1200">
                <a:solidFill>
                  <a:srgbClr val="000080"/>
                </a:solidFill>
              </a:rPr>
              <a:t>Le modèle de formation d’ingénieurs « à la française » est toujours aussi attractif</a:t>
            </a:r>
          </a:p>
          <a:p>
            <a:pPr marL="733425" lvl="1" indent="-276225">
              <a:lnSpc>
                <a:spcPct val="76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33425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  <a:tab pos="9717088" algn="l"/>
              </a:tabLst>
            </a:pPr>
            <a:endParaRPr lang="en-GB" sz="1200">
              <a:solidFill>
                <a:srgbClr val="000080"/>
              </a:solidFill>
            </a:endParaRPr>
          </a:p>
          <a:p>
            <a:pPr marL="733425" lvl="1" indent="-276225">
              <a:lnSpc>
                <a:spcPct val="76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Blip>
                <a:blip r:embed="rId3"/>
              </a:buBlip>
              <a:tabLst>
                <a:tab pos="733425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  <a:tab pos="9717088" algn="l"/>
              </a:tabLst>
            </a:pPr>
            <a:r>
              <a:rPr lang="en-GB" sz="1200">
                <a:solidFill>
                  <a:srgbClr val="000080"/>
                </a:solidFill>
              </a:rPr>
              <a:t>Le titre d’ingénieur est « eurocompatible »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12"/>
          <p:cNvSpPr txBox="1">
            <a:spLocks noGrp="1" noChangeArrowheads="1"/>
          </p:cNvSpPr>
          <p:nvPr/>
        </p:nvSpPr>
        <p:spPr bwMode="auto">
          <a:xfrm>
            <a:off x="3886200" y="8686800"/>
            <a:ext cx="2960688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E1A0CC0-13AC-4EBE-8DF1-A2E26AD0A9A6}" type="slidenum">
              <a:rPr lang="en-GB" sz="1200">
                <a:solidFill>
                  <a:srgbClr val="000000"/>
                </a:solidFill>
              </a:rPr>
              <a:pPr algn="r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35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71011" name="Text Box 2"/>
          <p:cNvSpPr txBox="1">
            <a:spLocks noChangeArrowheads="1"/>
          </p:cNvSpPr>
          <p:nvPr/>
        </p:nvSpPr>
        <p:spPr bwMode="auto">
          <a:xfrm>
            <a:off x="952500" y="685800"/>
            <a:ext cx="4951413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6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/>
          </a:p>
        </p:txBody>
      </p:sp>
      <p:sp>
        <p:nvSpPr>
          <p:cNvPr id="171012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2850" cy="4114800"/>
          </a:xfrm>
          <a:noFill/>
          <a:ln/>
        </p:spPr>
        <p:txBody>
          <a:bodyPr/>
          <a:lstStyle/>
          <a:p>
            <a:pPr>
              <a:lnSpc>
                <a:spcPct val="95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smtClean="0">
                <a:latin typeface="Times New Roman" pitchFamily="18" charset="0"/>
                <a:cs typeface="Lucida Sans Unicode" pitchFamily="34" charset="0"/>
              </a:rPr>
              <a:t>Il y a 5 ans beaucoup avait prédit la dissolution du « concept » d'écoles d'ingénieurs dans le système LMD</a:t>
            </a:r>
          </a:p>
          <a:p>
            <a:pPr>
              <a:lnSpc>
                <a:spcPct val="95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600" smtClean="0">
              <a:latin typeface="Times New Roman" pitchFamily="18" charset="0"/>
              <a:cs typeface="Lucida Sans Unicode" pitchFamily="34" charset="0"/>
            </a:endParaRPr>
          </a:p>
          <a:p>
            <a:pPr>
              <a:lnSpc>
                <a:spcPct val="95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smtClean="0">
                <a:latin typeface="Times New Roman" pitchFamily="18" charset="0"/>
                <a:cs typeface="Lucida Sans Unicode" pitchFamily="34" charset="0"/>
              </a:rPr>
              <a:t>Jamais, la pression à la création de nouvelles écoles, de nouvelles spécialités et de nouvelles filières n'a été aussi forte</a:t>
            </a:r>
          </a:p>
        </p:txBody>
      </p:sp>
      <p:sp>
        <p:nvSpPr>
          <p:cNvPr id="171013" name="Text Box 4"/>
          <p:cNvSpPr txBox="1">
            <a:spLocks noChangeArrowheads="1"/>
          </p:cNvSpPr>
          <p:nvPr/>
        </p:nvSpPr>
        <p:spPr bwMode="auto">
          <a:xfrm>
            <a:off x="2339975" y="871538"/>
            <a:ext cx="2185988" cy="568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>
                <a:solidFill>
                  <a:srgbClr val="000080"/>
                </a:solidFill>
              </a:rPr>
              <a:t>Constats</a:t>
            </a:r>
          </a:p>
        </p:txBody>
      </p:sp>
      <p:sp>
        <p:nvSpPr>
          <p:cNvPr id="171014" name="Text Box 5"/>
          <p:cNvSpPr txBox="1">
            <a:spLocks noChangeArrowheads="1"/>
          </p:cNvSpPr>
          <p:nvPr/>
        </p:nvSpPr>
        <p:spPr bwMode="auto">
          <a:xfrm>
            <a:off x="1804988" y="1863725"/>
            <a:ext cx="3054350" cy="1557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733425" lvl="1" indent="-276225">
              <a:lnSpc>
                <a:spcPct val="76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Blip>
                <a:blip r:embed="rId3"/>
              </a:buBlip>
              <a:tabLst>
                <a:tab pos="733425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  <a:tab pos="9717088" algn="l"/>
              </a:tabLst>
            </a:pPr>
            <a:r>
              <a:rPr lang="en-GB" sz="1200">
                <a:solidFill>
                  <a:srgbClr val="000080"/>
                </a:solidFill>
              </a:rPr>
              <a:t>Le modèle de formation d’ingénieurs « à la française » est toujours aussi attractif</a:t>
            </a:r>
          </a:p>
          <a:p>
            <a:pPr marL="733425" lvl="1" indent="-276225">
              <a:lnSpc>
                <a:spcPct val="76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33425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  <a:tab pos="9717088" algn="l"/>
              </a:tabLst>
            </a:pPr>
            <a:endParaRPr lang="en-GB" sz="1200">
              <a:solidFill>
                <a:srgbClr val="000080"/>
              </a:solidFill>
            </a:endParaRPr>
          </a:p>
          <a:p>
            <a:pPr marL="733425" lvl="1" indent="-276225">
              <a:lnSpc>
                <a:spcPct val="76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Blip>
                <a:blip r:embed="rId3"/>
              </a:buBlip>
              <a:tabLst>
                <a:tab pos="733425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  <a:tab pos="9717088" algn="l"/>
              </a:tabLst>
            </a:pPr>
            <a:r>
              <a:rPr lang="en-GB" sz="1200">
                <a:solidFill>
                  <a:srgbClr val="000080"/>
                </a:solidFill>
              </a:rPr>
              <a:t>Le titre d’ingénieur est « eurocompatible »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12"/>
          <p:cNvSpPr txBox="1">
            <a:spLocks noGrp="1" noChangeArrowheads="1"/>
          </p:cNvSpPr>
          <p:nvPr/>
        </p:nvSpPr>
        <p:spPr bwMode="auto">
          <a:xfrm>
            <a:off x="3886200" y="8686800"/>
            <a:ext cx="2960688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ED91E71-EA58-4636-A3B8-E3D44018B84F}" type="slidenum">
              <a:rPr lang="en-GB" sz="1200">
                <a:solidFill>
                  <a:srgbClr val="000000"/>
                </a:solidFill>
              </a:rPr>
              <a:pPr algn="r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40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74083" name="Text Box 2"/>
          <p:cNvSpPr txBox="1">
            <a:spLocks noChangeArrowheads="1"/>
          </p:cNvSpPr>
          <p:nvPr/>
        </p:nvSpPr>
        <p:spPr bwMode="auto">
          <a:xfrm>
            <a:off x="952500" y="685800"/>
            <a:ext cx="4951413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6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/>
          </a:p>
        </p:txBody>
      </p:sp>
      <p:sp>
        <p:nvSpPr>
          <p:cNvPr id="174084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2850" cy="4114800"/>
          </a:xfrm>
          <a:noFill/>
          <a:ln/>
        </p:spPr>
        <p:txBody>
          <a:bodyPr/>
          <a:lstStyle/>
          <a:p>
            <a:pPr>
              <a:lnSpc>
                <a:spcPct val="95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600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174085" name="Text Box 4"/>
          <p:cNvSpPr txBox="1">
            <a:spLocks noChangeArrowheads="1"/>
          </p:cNvSpPr>
          <p:nvPr/>
        </p:nvSpPr>
        <p:spPr bwMode="auto">
          <a:xfrm>
            <a:off x="2339975" y="871538"/>
            <a:ext cx="2185988" cy="568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>
                <a:solidFill>
                  <a:srgbClr val="000080"/>
                </a:solidFill>
              </a:rPr>
              <a:t>Constats</a:t>
            </a:r>
          </a:p>
        </p:txBody>
      </p:sp>
      <p:sp>
        <p:nvSpPr>
          <p:cNvPr id="174086" name="Text Box 5"/>
          <p:cNvSpPr txBox="1">
            <a:spLocks noChangeArrowheads="1"/>
          </p:cNvSpPr>
          <p:nvPr/>
        </p:nvSpPr>
        <p:spPr bwMode="auto">
          <a:xfrm>
            <a:off x="1804988" y="1863725"/>
            <a:ext cx="3054350" cy="1557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733425" lvl="1" indent="-276225">
              <a:lnSpc>
                <a:spcPct val="76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Blip>
                <a:blip r:embed="rId3"/>
              </a:buBlip>
              <a:tabLst>
                <a:tab pos="733425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  <a:tab pos="9717088" algn="l"/>
              </a:tabLst>
            </a:pPr>
            <a:r>
              <a:rPr lang="en-GB" sz="1200">
                <a:solidFill>
                  <a:srgbClr val="000080"/>
                </a:solidFill>
              </a:rPr>
              <a:t>Le modèle de formation d’ingénieurs « à la française » est toujours aussi attractif</a:t>
            </a:r>
          </a:p>
          <a:p>
            <a:pPr marL="733425" lvl="1" indent="-276225">
              <a:lnSpc>
                <a:spcPct val="76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33425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  <a:tab pos="9717088" algn="l"/>
              </a:tabLst>
            </a:pPr>
            <a:endParaRPr lang="en-GB" sz="1200">
              <a:solidFill>
                <a:srgbClr val="000080"/>
              </a:solidFill>
            </a:endParaRPr>
          </a:p>
          <a:p>
            <a:pPr marL="733425" lvl="1" indent="-276225">
              <a:lnSpc>
                <a:spcPct val="76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Blip>
                <a:blip r:embed="rId3"/>
              </a:buBlip>
              <a:tabLst>
                <a:tab pos="733425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  <a:tab pos="9717088" algn="l"/>
              </a:tabLst>
            </a:pPr>
            <a:r>
              <a:rPr lang="en-GB" sz="1200">
                <a:solidFill>
                  <a:srgbClr val="000080"/>
                </a:solidFill>
              </a:rPr>
              <a:t>Le titre d’ingénieur est « eurocompatible »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0D18F35-C44A-456B-BBF6-42110F5C9673}" type="slidenum">
              <a:rPr lang="en-GB" smtClean="0">
                <a:cs typeface="Lucida Sans Unicode" pitchFamily="34" charset="0"/>
              </a:rPr>
              <a:pPr/>
              <a:t>2</a:t>
            </a:fld>
            <a:endParaRPr lang="en-GB" smtClean="0">
              <a:cs typeface="Lucida Sans Unicode" pitchFamily="34" charset="0"/>
            </a:endParaRPr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952500" y="685800"/>
            <a:ext cx="4953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6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2850" cy="4114800"/>
          </a:xfrm>
          <a:noFill/>
          <a:ln/>
        </p:spPr>
        <p:txBody>
          <a:bodyPr wrap="none" anchor="ctr"/>
          <a:lstStyle/>
          <a:p>
            <a:pPr>
              <a:lnSpc>
                <a:spcPct val="95000"/>
              </a:lnSpc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mtClean="0">
              <a:latin typeface="Times New Roman" pitchFamily="18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3"/>
          <p:cNvSpPr txBox="1">
            <a:spLocks noGrp="1" noChangeArrowheads="1"/>
          </p:cNvSpPr>
          <p:nvPr/>
        </p:nvSpPr>
        <p:spPr bwMode="auto">
          <a:xfrm>
            <a:off x="3886200" y="8686800"/>
            <a:ext cx="2960688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7D36007-4544-4231-85A3-30302F9E4B3E}" type="slidenum">
              <a:rPr lang="en-GB" sz="1200">
                <a:solidFill>
                  <a:srgbClr val="000000"/>
                </a:solidFill>
              </a:rPr>
              <a:pPr algn="r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80899" name="Text Box 2"/>
          <p:cNvSpPr txBox="1">
            <a:spLocks noChangeArrowheads="1"/>
          </p:cNvSpPr>
          <p:nvPr/>
        </p:nvSpPr>
        <p:spPr bwMode="auto">
          <a:xfrm>
            <a:off x="952500" y="685800"/>
            <a:ext cx="4953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6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/>
          </a:p>
        </p:txBody>
      </p:sp>
      <p:sp>
        <p:nvSpPr>
          <p:cNvPr id="80900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2850" cy="4114800"/>
          </a:xfrm>
          <a:noFill/>
          <a:ln/>
        </p:spPr>
        <p:txBody>
          <a:bodyPr/>
          <a:lstStyle/>
          <a:p>
            <a:pPr>
              <a:lnSpc>
                <a:spcPct val="95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mtClean="0">
              <a:latin typeface="Times New Roman" pitchFamily="18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3"/>
          <p:cNvSpPr txBox="1">
            <a:spLocks noGrp="1" noChangeArrowheads="1"/>
          </p:cNvSpPr>
          <p:nvPr/>
        </p:nvSpPr>
        <p:spPr bwMode="auto">
          <a:xfrm>
            <a:off x="3886200" y="8686800"/>
            <a:ext cx="2960688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839D078-1A69-41A3-8372-2D7F502F366B}" type="slidenum">
              <a:rPr lang="en-GB" sz="1200">
                <a:solidFill>
                  <a:srgbClr val="000000"/>
                </a:solidFill>
              </a:rPr>
              <a:pPr algn="r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82947" name="Text Box 2"/>
          <p:cNvSpPr txBox="1">
            <a:spLocks noChangeArrowheads="1"/>
          </p:cNvSpPr>
          <p:nvPr/>
        </p:nvSpPr>
        <p:spPr bwMode="auto">
          <a:xfrm>
            <a:off x="952500" y="685800"/>
            <a:ext cx="4953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6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/>
          </a:p>
        </p:txBody>
      </p:sp>
      <p:sp>
        <p:nvSpPr>
          <p:cNvPr id="82948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2850" cy="4114800"/>
          </a:xfrm>
          <a:noFill/>
          <a:ln/>
        </p:spPr>
        <p:txBody>
          <a:bodyPr/>
          <a:lstStyle/>
          <a:p>
            <a:pPr>
              <a:lnSpc>
                <a:spcPct val="95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mtClean="0">
              <a:latin typeface="Times New Roman" pitchFamily="18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12"/>
          <p:cNvSpPr txBox="1">
            <a:spLocks noGrp="1" noChangeArrowheads="1"/>
          </p:cNvSpPr>
          <p:nvPr/>
        </p:nvSpPr>
        <p:spPr bwMode="auto">
          <a:xfrm>
            <a:off x="3886200" y="8686800"/>
            <a:ext cx="2960688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2D404EC-0958-4577-A5D5-A35C1A327CF3}" type="slidenum">
              <a:rPr lang="en-GB" sz="1200">
                <a:solidFill>
                  <a:srgbClr val="000000"/>
                </a:solidFill>
              </a:rPr>
              <a:pPr algn="r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14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37219" name="Text Box 2"/>
          <p:cNvSpPr txBox="1">
            <a:spLocks noChangeArrowheads="1"/>
          </p:cNvSpPr>
          <p:nvPr/>
        </p:nvSpPr>
        <p:spPr bwMode="auto">
          <a:xfrm>
            <a:off x="952500" y="685800"/>
            <a:ext cx="4951413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6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/>
          </a:p>
        </p:txBody>
      </p:sp>
      <p:sp>
        <p:nvSpPr>
          <p:cNvPr id="137220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2850" cy="4114800"/>
          </a:xfrm>
          <a:noFill/>
          <a:ln/>
        </p:spPr>
        <p:txBody>
          <a:bodyPr/>
          <a:lstStyle/>
          <a:p>
            <a:pPr>
              <a:lnSpc>
                <a:spcPct val="95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smtClean="0">
                <a:latin typeface="Times New Roman" pitchFamily="18" charset="0"/>
                <a:cs typeface="Lucida Sans Unicode" pitchFamily="34" charset="0"/>
              </a:rPr>
              <a:t>Il y a 5 ans beaucoup avait prédit la dissolution du « concept » d'écoles d'ingénieurs dans le système LMD</a:t>
            </a:r>
          </a:p>
          <a:p>
            <a:pPr>
              <a:lnSpc>
                <a:spcPct val="95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600" smtClean="0">
              <a:latin typeface="Times New Roman" pitchFamily="18" charset="0"/>
              <a:cs typeface="Lucida Sans Unicode" pitchFamily="34" charset="0"/>
            </a:endParaRPr>
          </a:p>
          <a:p>
            <a:pPr>
              <a:lnSpc>
                <a:spcPct val="95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smtClean="0">
                <a:latin typeface="Times New Roman" pitchFamily="18" charset="0"/>
                <a:cs typeface="Lucida Sans Unicode" pitchFamily="34" charset="0"/>
              </a:rPr>
              <a:t>Jamais, la pression à la création de nouvelles écoles, de nouvelles spécialités et de nouvelles filières n'a été aussi forte</a:t>
            </a:r>
          </a:p>
        </p:txBody>
      </p:sp>
      <p:sp>
        <p:nvSpPr>
          <p:cNvPr id="137221" name="Text Box 4"/>
          <p:cNvSpPr txBox="1">
            <a:spLocks noChangeArrowheads="1"/>
          </p:cNvSpPr>
          <p:nvPr/>
        </p:nvSpPr>
        <p:spPr bwMode="auto">
          <a:xfrm>
            <a:off x="2339975" y="871538"/>
            <a:ext cx="2185988" cy="568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>
                <a:solidFill>
                  <a:srgbClr val="000080"/>
                </a:solidFill>
              </a:rPr>
              <a:t>Constats</a:t>
            </a:r>
          </a:p>
        </p:txBody>
      </p:sp>
      <p:sp>
        <p:nvSpPr>
          <p:cNvPr id="137222" name="Text Box 5"/>
          <p:cNvSpPr txBox="1">
            <a:spLocks noChangeArrowheads="1"/>
          </p:cNvSpPr>
          <p:nvPr/>
        </p:nvSpPr>
        <p:spPr bwMode="auto">
          <a:xfrm>
            <a:off x="1804988" y="1863725"/>
            <a:ext cx="3054350" cy="1557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733425" lvl="1" indent="-276225">
              <a:lnSpc>
                <a:spcPct val="76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Blip>
                <a:blip r:embed="rId3"/>
              </a:buBlip>
              <a:tabLst>
                <a:tab pos="733425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  <a:tab pos="9717088" algn="l"/>
              </a:tabLst>
            </a:pPr>
            <a:r>
              <a:rPr lang="en-GB" sz="1200">
                <a:solidFill>
                  <a:srgbClr val="000080"/>
                </a:solidFill>
              </a:rPr>
              <a:t>Le modèle de formation d’ingénieurs « à la française » est toujours aussi attractif</a:t>
            </a:r>
          </a:p>
          <a:p>
            <a:pPr marL="733425" lvl="1" indent="-276225">
              <a:lnSpc>
                <a:spcPct val="76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33425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  <a:tab pos="9717088" algn="l"/>
              </a:tabLst>
            </a:pPr>
            <a:endParaRPr lang="en-GB" sz="1200">
              <a:solidFill>
                <a:srgbClr val="000080"/>
              </a:solidFill>
            </a:endParaRPr>
          </a:p>
          <a:p>
            <a:pPr marL="733425" lvl="1" indent="-276225">
              <a:lnSpc>
                <a:spcPct val="76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Blip>
                <a:blip r:embed="rId3"/>
              </a:buBlip>
              <a:tabLst>
                <a:tab pos="733425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  <a:tab pos="9717088" algn="l"/>
              </a:tabLst>
            </a:pPr>
            <a:r>
              <a:rPr lang="en-GB" sz="1200">
                <a:solidFill>
                  <a:srgbClr val="000080"/>
                </a:solidFill>
              </a:rPr>
              <a:t>Le titre d’ingénieur est « eurocompatible »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12"/>
          <p:cNvSpPr txBox="1">
            <a:spLocks noGrp="1" noChangeArrowheads="1"/>
          </p:cNvSpPr>
          <p:nvPr/>
        </p:nvSpPr>
        <p:spPr bwMode="auto">
          <a:xfrm>
            <a:off x="3886200" y="8686800"/>
            <a:ext cx="2960688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3AE0BDE-E88F-4A18-954B-2DA89617DA08}" type="slidenum">
              <a:rPr lang="en-GB" sz="1200">
                <a:solidFill>
                  <a:srgbClr val="000000"/>
                </a:solidFill>
              </a:rPr>
              <a:pPr algn="r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15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39267" name="Text Box 1"/>
          <p:cNvSpPr txBox="1">
            <a:spLocks noChangeArrowheads="1"/>
          </p:cNvSpPr>
          <p:nvPr/>
        </p:nvSpPr>
        <p:spPr bwMode="auto">
          <a:xfrm>
            <a:off x="952500" y="685800"/>
            <a:ext cx="4953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6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/>
          </a:p>
        </p:txBody>
      </p:sp>
      <p:sp>
        <p:nvSpPr>
          <p:cNvPr id="139268" name="Text Box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2850" cy="4114800"/>
          </a:xfrm>
          <a:noFill/>
          <a:ln/>
        </p:spPr>
        <p:txBody>
          <a:bodyPr/>
          <a:lstStyle/>
          <a:p>
            <a:pPr>
              <a:lnSpc>
                <a:spcPct val="95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mtClean="0">
                <a:latin typeface="Times New Roman" pitchFamily="18" charset="0"/>
                <a:cs typeface="Lucida Sans Unicode" pitchFamily="34" charset="0"/>
              </a:rPr>
              <a:t>Remercier La Région et Atlantech pour leur soutien logistique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12"/>
          <p:cNvSpPr txBox="1">
            <a:spLocks noGrp="1" noChangeArrowheads="1"/>
          </p:cNvSpPr>
          <p:nvPr/>
        </p:nvSpPr>
        <p:spPr bwMode="auto">
          <a:xfrm>
            <a:off x="3886200" y="8686800"/>
            <a:ext cx="2960688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E5666EA-8BBF-4004-BD38-177C33E0AC27}" type="slidenum">
              <a:rPr lang="en-GB" sz="1200">
                <a:solidFill>
                  <a:srgbClr val="000000"/>
                </a:solidFill>
              </a:rPr>
              <a:pPr algn="r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25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50531" name="Text Box 2"/>
          <p:cNvSpPr txBox="1">
            <a:spLocks noChangeArrowheads="1"/>
          </p:cNvSpPr>
          <p:nvPr/>
        </p:nvSpPr>
        <p:spPr bwMode="auto">
          <a:xfrm>
            <a:off x="952500" y="685800"/>
            <a:ext cx="4951413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6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/>
          </a:p>
        </p:txBody>
      </p:sp>
      <p:sp>
        <p:nvSpPr>
          <p:cNvPr id="150532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2850" cy="4114800"/>
          </a:xfrm>
          <a:noFill/>
          <a:ln/>
        </p:spPr>
        <p:txBody>
          <a:bodyPr/>
          <a:lstStyle/>
          <a:p>
            <a:pPr>
              <a:lnSpc>
                <a:spcPct val="95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smtClean="0">
                <a:latin typeface="Times New Roman" pitchFamily="18" charset="0"/>
                <a:cs typeface="Lucida Sans Unicode" pitchFamily="34" charset="0"/>
              </a:rPr>
              <a:t>Il y a 5 ans beaucoup avait prédit la dissolution du « concept » d'écoles d'ingénieurs dans le système LMD</a:t>
            </a:r>
          </a:p>
          <a:p>
            <a:pPr>
              <a:lnSpc>
                <a:spcPct val="95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600" smtClean="0">
              <a:latin typeface="Times New Roman" pitchFamily="18" charset="0"/>
              <a:cs typeface="Lucida Sans Unicode" pitchFamily="34" charset="0"/>
            </a:endParaRPr>
          </a:p>
          <a:p>
            <a:pPr>
              <a:lnSpc>
                <a:spcPct val="95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smtClean="0">
                <a:latin typeface="Times New Roman" pitchFamily="18" charset="0"/>
                <a:cs typeface="Lucida Sans Unicode" pitchFamily="34" charset="0"/>
              </a:rPr>
              <a:t>Jamais, la pression à la création de nouvelles écoles, de nouvelles spécialités et de nouvelles filières n'a été aussi forte</a:t>
            </a:r>
          </a:p>
        </p:txBody>
      </p:sp>
      <p:sp>
        <p:nvSpPr>
          <p:cNvPr id="150533" name="Text Box 4"/>
          <p:cNvSpPr txBox="1">
            <a:spLocks noChangeArrowheads="1"/>
          </p:cNvSpPr>
          <p:nvPr/>
        </p:nvSpPr>
        <p:spPr bwMode="auto">
          <a:xfrm>
            <a:off x="2339975" y="871538"/>
            <a:ext cx="2185988" cy="568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>
                <a:solidFill>
                  <a:srgbClr val="000080"/>
                </a:solidFill>
              </a:rPr>
              <a:t>Constats</a:t>
            </a:r>
          </a:p>
        </p:txBody>
      </p:sp>
      <p:sp>
        <p:nvSpPr>
          <p:cNvPr id="150534" name="Text Box 5"/>
          <p:cNvSpPr txBox="1">
            <a:spLocks noChangeArrowheads="1"/>
          </p:cNvSpPr>
          <p:nvPr/>
        </p:nvSpPr>
        <p:spPr bwMode="auto">
          <a:xfrm>
            <a:off x="1804988" y="1863725"/>
            <a:ext cx="3054350" cy="1557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733425" lvl="1" indent="-276225">
              <a:lnSpc>
                <a:spcPct val="76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Blip>
                <a:blip r:embed="rId3"/>
              </a:buBlip>
              <a:tabLst>
                <a:tab pos="733425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  <a:tab pos="9717088" algn="l"/>
              </a:tabLst>
            </a:pPr>
            <a:r>
              <a:rPr lang="en-GB" sz="1200">
                <a:solidFill>
                  <a:srgbClr val="000080"/>
                </a:solidFill>
              </a:rPr>
              <a:t>Le modèle de formation d’ingénieurs « à la française » est toujours aussi attractif</a:t>
            </a:r>
          </a:p>
          <a:p>
            <a:pPr marL="733425" lvl="1" indent="-276225">
              <a:lnSpc>
                <a:spcPct val="76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33425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  <a:tab pos="9717088" algn="l"/>
              </a:tabLst>
            </a:pPr>
            <a:endParaRPr lang="en-GB" sz="1200">
              <a:solidFill>
                <a:srgbClr val="000080"/>
              </a:solidFill>
            </a:endParaRPr>
          </a:p>
          <a:p>
            <a:pPr marL="733425" lvl="1" indent="-276225">
              <a:lnSpc>
                <a:spcPct val="76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Blip>
                <a:blip r:embed="rId3"/>
              </a:buBlip>
              <a:tabLst>
                <a:tab pos="733425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  <a:tab pos="9717088" algn="l"/>
              </a:tabLst>
            </a:pPr>
            <a:r>
              <a:rPr lang="en-GB" sz="1200">
                <a:solidFill>
                  <a:srgbClr val="000080"/>
                </a:solidFill>
              </a:rPr>
              <a:t>Le titre d’ingénieur est « eurocompatible »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12"/>
          <p:cNvSpPr txBox="1">
            <a:spLocks noGrp="1" noChangeArrowheads="1"/>
          </p:cNvSpPr>
          <p:nvPr/>
        </p:nvSpPr>
        <p:spPr bwMode="auto">
          <a:xfrm>
            <a:off x="3886200" y="8686800"/>
            <a:ext cx="2960688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F5CB880-065F-4F83-B2A1-F54A07E1DD18}" type="slidenum">
              <a:rPr lang="en-GB" sz="1200">
                <a:solidFill>
                  <a:srgbClr val="000000"/>
                </a:solidFill>
              </a:rPr>
              <a:pPr algn="r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26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52579" name="Text Box 2"/>
          <p:cNvSpPr txBox="1">
            <a:spLocks noChangeArrowheads="1"/>
          </p:cNvSpPr>
          <p:nvPr/>
        </p:nvSpPr>
        <p:spPr bwMode="auto">
          <a:xfrm>
            <a:off x="952500" y="685800"/>
            <a:ext cx="4951413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6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/>
          </a:p>
        </p:txBody>
      </p:sp>
      <p:sp>
        <p:nvSpPr>
          <p:cNvPr id="152580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2850" cy="4114800"/>
          </a:xfrm>
          <a:noFill/>
          <a:ln/>
        </p:spPr>
        <p:txBody>
          <a:bodyPr/>
          <a:lstStyle/>
          <a:p>
            <a:pPr>
              <a:lnSpc>
                <a:spcPct val="95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smtClean="0">
                <a:latin typeface="Times New Roman" pitchFamily="18" charset="0"/>
                <a:cs typeface="Lucida Sans Unicode" pitchFamily="34" charset="0"/>
              </a:rPr>
              <a:t>Il y a 5 ans beaucoup avait prédit la dissolution du « concept » d'écoles d'ingénieurs dans le système LMD</a:t>
            </a:r>
          </a:p>
          <a:p>
            <a:pPr>
              <a:lnSpc>
                <a:spcPct val="95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600" smtClean="0">
              <a:latin typeface="Times New Roman" pitchFamily="18" charset="0"/>
              <a:cs typeface="Lucida Sans Unicode" pitchFamily="34" charset="0"/>
            </a:endParaRPr>
          </a:p>
          <a:p>
            <a:pPr>
              <a:lnSpc>
                <a:spcPct val="95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smtClean="0">
                <a:latin typeface="Times New Roman" pitchFamily="18" charset="0"/>
                <a:cs typeface="Lucida Sans Unicode" pitchFamily="34" charset="0"/>
              </a:rPr>
              <a:t>Jamais, la pression à la création de nouvelles écoles, de nouvelles spécialités et de nouvelles filières n'a été aussi forte</a:t>
            </a:r>
          </a:p>
        </p:txBody>
      </p:sp>
      <p:sp>
        <p:nvSpPr>
          <p:cNvPr id="152581" name="Text Box 4"/>
          <p:cNvSpPr txBox="1">
            <a:spLocks noChangeArrowheads="1"/>
          </p:cNvSpPr>
          <p:nvPr/>
        </p:nvSpPr>
        <p:spPr bwMode="auto">
          <a:xfrm>
            <a:off x="2339975" y="871538"/>
            <a:ext cx="2185988" cy="568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>
                <a:solidFill>
                  <a:srgbClr val="000080"/>
                </a:solidFill>
              </a:rPr>
              <a:t>Constats</a:t>
            </a:r>
          </a:p>
        </p:txBody>
      </p:sp>
      <p:sp>
        <p:nvSpPr>
          <p:cNvPr id="152582" name="Text Box 5"/>
          <p:cNvSpPr txBox="1">
            <a:spLocks noChangeArrowheads="1"/>
          </p:cNvSpPr>
          <p:nvPr/>
        </p:nvSpPr>
        <p:spPr bwMode="auto">
          <a:xfrm>
            <a:off x="1804988" y="1863725"/>
            <a:ext cx="3054350" cy="1557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733425" lvl="1" indent="-276225">
              <a:lnSpc>
                <a:spcPct val="76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Blip>
                <a:blip r:embed="rId3"/>
              </a:buBlip>
              <a:tabLst>
                <a:tab pos="733425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  <a:tab pos="9717088" algn="l"/>
              </a:tabLst>
            </a:pPr>
            <a:r>
              <a:rPr lang="en-GB" sz="1200">
                <a:solidFill>
                  <a:srgbClr val="000080"/>
                </a:solidFill>
              </a:rPr>
              <a:t>Le modèle de formation d’ingénieurs « à la française » est toujours aussi attractif</a:t>
            </a:r>
          </a:p>
          <a:p>
            <a:pPr marL="733425" lvl="1" indent="-276225">
              <a:lnSpc>
                <a:spcPct val="76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33425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  <a:tab pos="9717088" algn="l"/>
              </a:tabLst>
            </a:pPr>
            <a:endParaRPr lang="en-GB" sz="1200">
              <a:solidFill>
                <a:srgbClr val="000080"/>
              </a:solidFill>
            </a:endParaRPr>
          </a:p>
          <a:p>
            <a:pPr marL="733425" lvl="1" indent="-276225">
              <a:lnSpc>
                <a:spcPct val="76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Blip>
                <a:blip r:embed="rId3"/>
              </a:buBlip>
              <a:tabLst>
                <a:tab pos="733425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  <a:tab pos="9717088" algn="l"/>
              </a:tabLst>
            </a:pPr>
            <a:r>
              <a:rPr lang="en-GB" sz="1200">
                <a:solidFill>
                  <a:srgbClr val="000080"/>
                </a:solidFill>
              </a:rPr>
              <a:t>Le titre d’ingénieur est « eurocompatible »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12"/>
          <p:cNvSpPr txBox="1">
            <a:spLocks noGrp="1" noChangeArrowheads="1"/>
          </p:cNvSpPr>
          <p:nvPr/>
        </p:nvSpPr>
        <p:spPr bwMode="auto">
          <a:xfrm>
            <a:off x="3886200" y="8686800"/>
            <a:ext cx="2960688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8C1B2FA-B1FB-484F-89AB-90BDD5269DFE}" type="slidenum">
              <a:rPr lang="en-GB" sz="1200">
                <a:solidFill>
                  <a:srgbClr val="000000"/>
                </a:solidFill>
              </a:rPr>
              <a:pPr algn="r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27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54627" name="Text Box 2"/>
          <p:cNvSpPr txBox="1">
            <a:spLocks noChangeArrowheads="1"/>
          </p:cNvSpPr>
          <p:nvPr/>
        </p:nvSpPr>
        <p:spPr bwMode="auto">
          <a:xfrm>
            <a:off x="952500" y="685800"/>
            <a:ext cx="4951413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6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/>
          </a:p>
        </p:txBody>
      </p:sp>
      <p:sp>
        <p:nvSpPr>
          <p:cNvPr id="154628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2850" cy="4114800"/>
          </a:xfrm>
          <a:noFill/>
          <a:ln/>
        </p:spPr>
        <p:txBody>
          <a:bodyPr/>
          <a:lstStyle/>
          <a:p>
            <a:pPr>
              <a:lnSpc>
                <a:spcPct val="95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smtClean="0">
                <a:latin typeface="Times New Roman" pitchFamily="18" charset="0"/>
                <a:cs typeface="Lucida Sans Unicode" pitchFamily="34" charset="0"/>
              </a:rPr>
              <a:t>Il y a 5 ans beaucoup avait prédit la dissolution du « concept » d'écoles d'ingénieurs dans le système LMD</a:t>
            </a:r>
          </a:p>
          <a:p>
            <a:pPr>
              <a:lnSpc>
                <a:spcPct val="95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600" smtClean="0">
              <a:latin typeface="Times New Roman" pitchFamily="18" charset="0"/>
              <a:cs typeface="Lucida Sans Unicode" pitchFamily="34" charset="0"/>
            </a:endParaRPr>
          </a:p>
          <a:p>
            <a:pPr>
              <a:lnSpc>
                <a:spcPct val="95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smtClean="0">
                <a:latin typeface="Times New Roman" pitchFamily="18" charset="0"/>
                <a:cs typeface="Lucida Sans Unicode" pitchFamily="34" charset="0"/>
              </a:rPr>
              <a:t>Jamais, la pression à la création de nouvelles écoles, de nouvelles spécialités et de nouvelles filières n'a été aussi forte</a:t>
            </a:r>
          </a:p>
        </p:txBody>
      </p:sp>
      <p:sp>
        <p:nvSpPr>
          <p:cNvPr id="154629" name="Text Box 4"/>
          <p:cNvSpPr txBox="1">
            <a:spLocks noChangeArrowheads="1"/>
          </p:cNvSpPr>
          <p:nvPr/>
        </p:nvSpPr>
        <p:spPr bwMode="auto">
          <a:xfrm>
            <a:off x="2339975" y="871538"/>
            <a:ext cx="2185988" cy="568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>
                <a:solidFill>
                  <a:srgbClr val="000080"/>
                </a:solidFill>
              </a:rPr>
              <a:t>Constats</a:t>
            </a:r>
          </a:p>
        </p:txBody>
      </p:sp>
      <p:sp>
        <p:nvSpPr>
          <p:cNvPr id="154630" name="Text Box 5"/>
          <p:cNvSpPr txBox="1">
            <a:spLocks noChangeArrowheads="1"/>
          </p:cNvSpPr>
          <p:nvPr/>
        </p:nvSpPr>
        <p:spPr bwMode="auto">
          <a:xfrm>
            <a:off x="1804988" y="1863725"/>
            <a:ext cx="3054350" cy="1557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733425" lvl="1" indent="-276225">
              <a:lnSpc>
                <a:spcPct val="76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Blip>
                <a:blip r:embed="rId3"/>
              </a:buBlip>
              <a:tabLst>
                <a:tab pos="733425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  <a:tab pos="9717088" algn="l"/>
              </a:tabLst>
            </a:pPr>
            <a:r>
              <a:rPr lang="en-GB" sz="1200">
                <a:solidFill>
                  <a:srgbClr val="000080"/>
                </a:solidFill>
              </a:rPr>
              <a:t>Le modèle de formation d’ingénieurs « à la française » est toujours aussi attractif</a:t>
            </a:r>
          </a:p>
          <a:p>
            <a:pPr marL="733425" lvl="1" indent="-276225">
              <a:lnSpc>
                <a:spcPct val="76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33425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  <a:tab pos="9717088" algn="l"/>
              </a:tabLst>
            </a:pPr>
            <a:endParaRPr lang="en-GB" sz="1200">
              <a:solidFill>
                <a:srgbClr val="000080"/>
              </a:solidFill>
            </a:endParaRPr>
          </a:p>
          <a:p>
            <a:pPr marL="733425" lvl="1" indent="-276225">
              <a:lnSpc>
                <a:spcPct val="76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Blip>
                <a:blip r:embed="rId3"/>
              </a:buBlip>
              <a:tabLst>
                <a:tab pos="733425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  <a:tab pos="9717088" algn="l"/>
              </a:tabLst>
            </a:pPr>
            <a:r>
              <a:rPr lang="en-GB" sz="1200">
                <a:solidFill>
                  <a:srgbClr val="000080"/>
                </a:solidFill>
              </a:rPr>
              <a:t>Le titre d’ingénieur est « eurocompatible »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1688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578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218363" y="220663"/>
            <a:ext cx="2225675" cy="58928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9750" y="220663"/>
            <a:ext cx="6526213" cy="58928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39975" y="220663"/>
            <a:ext cx="7059613" cy="1243012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39750" y="1774825"/>
            <a:ext cx="4375150" cy="43386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67300" y="1774825"/>
            <a:ext cx="4376738" cy="43386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>
          <a:xfrm>
            <a:off x="203200" y="6300788"/>
            <a:ext cx="3025775" cy="312737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1688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578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16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16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4963"/>
            <a:ext cx="43783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6025" y="1604963"/>
            <a:ext cx="43799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99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99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500" y="273050"/>
            <a:ext cx="55387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518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518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518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78675" y="273050"/>
            <a:ext cx="2227263" cy="585311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3050"/>
            <a:ext cx="6530975" cy="585311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16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16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9750" y="1774825"/>
            <a:ext cx="4375150" cy="4338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67300" y="1774825"/>
            <a:ext cx="4376738" cy="4338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99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99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500" y="273050"/>
            <a:ext cx="55387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518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518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518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 Box 1"/>
          <p:cNvSpPr txBox="1">
            <a:spLocks noChangeArrowheads="1"/>
          </p:cNvSpPr>
          <p:nvPr/>
        </p:nvSpPr>
        <p:spPr bwMode="auto">
          <a:xfrm>
            <a:off x="0" y="6318250"/>
            <a:ext cx="9907588" cy="539750"/>
          </a:xfrm>
          <a:prstGeom prst="rect">
            <a:avLst/>
          </a:prstGeom>
          <a:solidFill>
            <a:srgbClr val="FFB03A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099300" y="6324600"/>
            <a:ext cx="255905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339975" y="220663"/>
            <a:ext cx="7059613" cy="1243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774825"/>
            <a:ext cx="8904288" cy="4338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979613" y="6300788"/>
            <a:ext cx="1081087" cy="43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203200" y="6300788"/>
            <a:ext cx="3025775" cy="312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fr-FR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360363" y="6342063"/>
            <a:ext cx="9180512" cy="317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lnSpc>
                <a:spcPct val="81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 dirty="0">
                <a:solidFill>
                  <a:srgbClr val="000080"/>
                </a:solidFill>
              </a:rPr>
              <a:t>www.cti-commission.fr                     Colloque CTI               </a:t>
            </a:r>
            <a:r>
              <a:rPr lang="fr-FR" sz="1200" dirty="0" smtClean="0">
                <a:solidFill>
                  <a:srgbClr val="000080"/>
                </a:solidFill>
              </a:rPr>
              <a:t>Issy-les-Moulineaux 14 </a:t>
            </a:r>
            <a:r>
              <a:rPr lang="fr-FR" sz="1200" dirty="0">
                <a:solidFill>
                  <a:srgbClr val="000080"/>
                </a:solidFill>
              </a:rPr>
              <a:t>février </a:t>
            </a:r>
            <a:r>
              <a:rPr lang="fr-FR" sz="1200" dirty="0" smtClean="0">
                <a:solidFill>
                  <a:srgbClr val="000080"/>
                </a:solidFill>
              </a:rPr>
              <a:t>2012 </a:t>
            </a:r>
            <a:endParaRPr lang="fr-FR" sz="1200" dirty="0">
              <a:solidFill>
                <a:srgbClr val="000080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351088" y="188913"/>
            <a:ext cx="7556500" cy="1439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01613" y="260350"/>
            <a:ext cx="1944687" cy="1263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</p:sldLayoutIdLst>
  <p:txStyles>
    <p:titleStyle>
      <a:lvl1pPr algn="ctr" defTabSz="449263" rtl="0" fontAlgn="base">
        <a:lnSpc>
          <a:spcPct val="6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8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lnSpc>
          <a:spcPct val="6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80"/>
          </a:solidFill>
          <a:latin typeface="Arial" charset="0"/>
          <a:cs typeface="Lucida Sans Unicode" pitchFamily="32" charset="0"/>
        </a:defRPr>
      </a:lvl2pPr>
      <a:lvl3pPr marL="1143000" indent="-228600" algn="ctr" defTabSz="449263" rtl="0" fontAlgn="base">
        <a:lnSpc>
          <a:spcPct val="6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80"/>
          </a:solidFill>
          <a:latin typeface="Arial" charset="0"/>
          <a:cs typeface="Lucida Sans Unicode" pitchFamily="32" charset="0"/>
        </a:defRPr>
      </a:lvl3pPr>
      <a:lvl4pPr marL="1600200" indent="-228600" algn="ctr" defTabSz="449263" rtl="0" fontAlgn="base">
        <a:lnSpc>
          <a:spcPct val="6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80"/>
          </a:solidFill>
          <a:latin typeface="Arial" charset="0"/>
          <a:cs typeface="Lucida Sans Unicode" pitchFamily="32" charset="0"/>
        </a:defRPr>
      </a:lvl4pPr>
      <a:lvl5pPr marL="2057400" indent="-228600" algn="ctr" defTabSz="449263" rtl="0" fontAlgn="base">
        <a:lnSpc>
          <a:spcPct val="6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80"/>
          </a:solidFill>
          <a:latin typeface="Arial" charset="0"/>
          <a:cs typeface="Lucida Sans Unicode" pitchFamily="32" charset="0"/>
        </a:defRPr>
      </a:lvl5pPr>
      <a:lvl6pPr marL="2514600" indent="-228600" algn="ctr" defTabSz="449263" rtl="0" fontAlgn="base">
        <a:lnSpc>
          <a:spcPct val="6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80"/>
          </a:solidFill>
          <a:latin typeface="Arial" charset="0"/>
          <a:cs typeface="Lucida Sans Unicode" pitchFamily="32" charset="0"/>
        </a:defRPr>
      </a:lvl6pPr>
      <a:lvl7pPr marL="2971800" indent="-228600" algn="ctr" defTabSz="449263" rtl="0" fontAlgn="base">
        <a:lnSpc>
          <a:spcPct val="6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80"/>
          </a:solidFill>
          <a:latin typeface="Arial" charset="0"/>
          <a:cs typeface="Lucida Sans Unicode" pitchFamily="32" charset="0"/>
        </a:defRPr>
      </a:lvl7pPr>
      <a:lvl8pPr marL="3429000" indent="-228600" algn="ctr" defTabSz="449263" rtl="0" fontAlgn="base">
        <a:lnSpc>
          <a:spcPct val="6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80"/>
          </a:solidFill>
          <a:latin typeface="Arial" charset="0"/>
          <a:cs typeface="Lucida Sans Unicode" pitchFamily="32" charset="0"/>
        </a:defRPr>
      </a:lvl8pPr>
      <a:lvl9pPr marL="3886200" indent="-228600" algn="ctr" defTabSz="449263" rtl="0" fontAlgn="base">
        <a:lnSpc>
          <a:spcPct val="6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80"/>
          </a:solidFill>
          <a:latin typeface="Arial" charset="0"/>
          <a:cs typeface="Lucida Sans Unicode" pitchFamily="32" charset="0"/>
        </a:defRPr>
      </a:lvl9pPr>
    </p:titleStyle>
    <p:bodyStyle>
      <a:lvl1pPr marL="342900" indent="-342900" algn="l" defTabSz="449263" rtl="0" fontAlgn="base">
        <a:lnSpc>
          <a:spcPct val="6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8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6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3333CC"/>
          </a:solidFill>
          <a:latin typeface="+mn-lt"/>
          <a:cs typeface="+mn-cs"/>
        </a:defRPr>
      </a:lvl2pPr>
      <a:lvl3pPr marL="1143000" indent="-228600" algn="l" defTabSz="449263" rtl="0" fontAlgn="base">
        <a:lnSpc>
          <a:spcPct val="6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3333CC"/>
          </a:solidFill>
          <a:latin typeface="+mn-lt"/>
          <a:cs typeface="+mn-cs"/>
        </a:defRPr>
      </a:lvl3pPr>
      <a:lvl4pPr marL="1600200" indent="-228600" algn="l" defTabSz="449263" rtl="0" fontAlgn="base">
        <a:lnSpc>
          <a:spcPct val="6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3333CC"/>
          </a:solidFill>
          <a:latin typeface="+mn-lt"/>
          <a:cs typeface="+mn-cs"/>
        </a:defRPr>
      </a:lvl4pPr>
      <a:lvl5pPr marL="2057400" indent="-228600" algn="l" defTabSz="449263" rtl="0" fontAlgn="base">
        <a:lnSpc>
          <a:spcPct val="6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80"/>
          </a:solidFill>
          <a:latin typeface="+mn-lt"/>
          <a:cs typeface="+mn-cs"/>
        </a:defRPr>
      </a:lvl5pPr>
      <a:lvl6pPr marL="2514600" indent="-228600" algn="l" defTabSz="449263" rtl="0" fontAlgn="base">
        <a:lnSpc>
          <a:spcPct val="6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80"/>
          </a:solidFill>
          <a:latin typeface="+mn-lt"/>
          <a:cs typeface="+mn-cs"/>
        </a:defRPr>
      </a:lvl6pPr>
      <a:lvl7pPr marL="2971800" indent="-228600" algn="l" defTabSz="449263" rtl="0" fontAlgn="base">
        <a:lnSpc>
          <a:spcPct val="6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80"/>
          </a:solidFill>
          <a:latin typeface="+mn-lt"/>
          <a:cs typeface="+mn-cs"/>
        </a:defRPr>
      </a:lvl7pPr>
      <a:lvl8pPr marL="3429000" indent="-228600" algn="l" defTabSz="449263" rtl="0" fontAlgn="base">
        <a:lnSpc>
          <a:spcPct val="6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80"/>
          </a:solidFill>
          <a:latin typeface="+mn-lt"/>
          <a:cs typeface="+mn-cs"/>
        </a:defRPr>
      </a:lvl8pPr>
      <a:lvl9pPr marL="3886200" indent="-228600" algn="l" defTabSz="449263" rtl="0" fontAlgn="base">
        <a:lnSpc>
          <a:spcPct val="6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80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3050"/>
            <a:ext cx="8910638" cy="1138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4963"/>
            <a:ext cx="8910638" cy="452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fontAlgn="base">
        <a:lnSpc>
          <a:spcPct val="6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8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lnSpc>
          <a:spcPct val="6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80"/>
          </a:solidFill>
          <a:latin typeface="Arial" charset="0"/>
          <a:cs typeface="Lucida Sans Unicode" pitchFamily="32" charset="0"/>
        </a:defRPr>
      </a:lvl2pPr>
      <a:lvl3pPr marL="1143000" indent="-228600" algn="ctr" defTabSz="449263" rtl="0" fontAlgn="base">
        <a:lnSpc>
          <a:spcPct val="6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80"/>
          </a:solidFill>
          <a:latin typeface="Arial" charset="0"/>
          <a:cs typeface="Lucida Sans Unicode" pitchFamily="32" charset="0"/>
        </a:defRPr>
      </a:lvl3pPr>
      <a:lvl4pPr marL="1600200" indent="-228600" algn="ctr" defTabSz="449263" rtl="0" fontAlgn="base">
        <a:lnSpc>
          <a:spcPct val="6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80"/>
          </a:solidFill>
          <a:latin typeface="Arial" charset="0"/>
          <a:cs typeface="Lucida Sans Unicode" pitchFamily="32" charset="0"/>
        </a:defRPr>
      </a:lvl4pPr>
      <a:lvl5pPr marL="2057400" indent="-228600" algn="ctr" defTabSz="449263" rtl="0" fontAlgn="base">
        <a:lnSpc>
          <a:spcPct val="6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80"/>
          </a:solidFill>
          <a:latin typeface="Arial" charset="0"/>
          <a:cs typeface="Lucida Sans Unicode" pitchFamily="32" charset="0"/>
        </a:defRPr>
      </a:lvl5pPr>
      <a:lvl6pPr marL="2514600" indent="-228600" algn="ctr" defTabSz="449263" rtl="0" fontAlgn="base">
        <a:lnSpc>
          <a:spcPct val="6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80"/>
          </a:solidFill>
          <a:latin typeface="Arial" charset="0"/>
          <a:cs typeface="Lucida Sans Unicode" pitchFamily="32" charset="0"/>
        </a:defRPr>
      </a:lvl6pPr>
      <a:lvl7pPr marL="2971800" indent="-228600" algn="ctr" defTabSz="449263" rtl="0" fontAlgn="base">
        <a:lnSpc>
          <a:spcPct val="6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80"/>
          </a:solidFill>
          <a:latin typeface="Arial" charset="0"/>
          <a:cs typeface="Lucida Sans Unicode" pitchFamily="32" charset="0"/>
        </a:defRPr>
      </a:lvl7pPr>
      <a:lvl8pPr marL="3429000" indent="-228600" algn="ctr" defTabSz="449263" rtl="0" fontAlgn="base">
        <a:lnSpc>
          <a:spcPct val="6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80"/>
          </a:solidFill>
          <a:latin typeface="Arial" charset="0"/>
          <a:cs typeface="Lucida Sans Unicode" pitchFamily="32" charset="0"/>
        </a:defRPr>
      </a:lvl8pPr>
      <a:lvl9pPr marL="3886200" indent="-228600" algn="ctr" defTabSz="449263" rtl="0" fontAlgn="base">
        <a:lnSpc>
          <a:spcPct val="6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80"/>
          </a:solidFill>
          <a:latin typeface="Arial" charset="0"/>
          <a:cs typeface="Lucida Sans Unicode" pitchFamily="32" charset="0"/>
        </a:defRPr>
      </a:lvl9pPr>
    </p:titleStyle>
    <p:bodyStyle>
      <a:lvl1pPr marL="342900" indent="-342900" algn="l" defTabSz="449263" rtl="0" fontAlgn="base">
        <a:lnSpc>
          <a:spcPct val="62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8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62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>
        <a:lnSpc>
          <a:spcPct val="62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>
        <a:lnSpc>
          <a:spcPct val="6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>
        <a:lnSpc>
          <a:spcPct val="6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80"/>
          </a:solidFill>
          <a:latin typeface="+mn-lt"/>
          <a:cs typeface="+mn-cs"/>
        </a:defRPr>
      </a:lvl5pPr>
      <a:lvl6pPr marL="2514600" indent="-228600" algn="l" defTabSz="449263" rtl="0" fontAlgn="base">
        <a:lnSpc>
          <a:spcPct val="6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80"/>
          </a:solidFill>
          <a:latin typeface="+mn-lt"/>
          <a:cs typeface="+mn-cs"/>
        </a:defRPr>
      </a:lvl6pPr>
      <a:lvl7pPr marL="2971800" indent="-228600" algn="l" defTabSz="449263" rtl="0" fontAlgn="base">
        <a:lnSpc>
          <a:spcPct val="6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80"/>
          </a:solidFill>
          <a:latin typeface="+mn-lt"/>
          <a:cs typeface="+mn-cs"/>
        </a:defRPr>
      </a:lvl7pPr>
      <a:lvl8pPr marL="3429000" indent="-228600" algn="l" defTabSz="449263" rtl="0" fontAlgn="base">
        <a:lnSpc>
          <a:spcPct val="6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80"/>
          </a:solidFill>
          <a:latin typeface="+mn-lt"/>
          <a:cs typeface="+mn-cs"/>
        </a:defRPr>
      </a:lvl8pPr>
      <a:lvl9pPr marL="3886200" indent="-228600" algn="l" defTabSz="449263" rtl="0" fontAlgn="base">
        <a:lnSpc>
          <a:spcPct val="6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80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2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Feuille_Microsoft_Office_Excel_97-20031.xls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Feuille_Microsoft_Office_Excel_97-20033.xls"/><Relationship Id="rId4" Type="http://schemas.openxmlformats.org/officeDocument/2006/relationships/oleObject" Target="../embeddings/Feuille_Microsoft_Office_Excel_97-20032.xls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49313" y="2492375"/>
            <a:ext cx="8640762" cy="1341438"/>
          </a:xfrm>
          <a:solidFill>
            <a:srgbClr val="FFFFFF"/>
          </a:solidFill>
        </p:spPr>
        <p:txBody>
          <a:bodyPr lIns="90000" tIns="46800" rIns="90000" bIns="46800" anchor="t"/>
          <a:lstStyle/>
          <a:p>
            <a:pPr algn="l" eaLnBrk="1" hangingPunct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mtClean="0"/>
              <a:t>La campagne d’habilitation périodique </a:t>
            </a: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4017963" y="4140200"/>
            <a:ext cx="5702300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eaLnBrk="0" hangingPunct="0">
              <a:lnSpc>
                <a:spcPct val="81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>
              <a:solidFill>
                <a:srgbClr val="000000"/>
              </a:solidFill>
            </a:endParaRPr>
          </a:p>
          <a:p>
            <a:pPr eaLnBrk="0" hangingPunct="0">
              <a:lnSpc>
                <a:spcPct val="81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>
              <a:solidFill>
                <a:srgbClr val="000000"/>
              </a:solidFill>
            </a:endParaRPr>
          </a:p>
          <a:p>
            <a:pPr eaLnBrk="0" hangingPunct="0">
              <a:lnSpc>
                <a:spcPct val="81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>
              <a:solidFill>
                <a:srgbClr val="000000"/>
              </a:solidFill>
            </a:endParaRPr>
          </a:p>
          <a:p>
            <a:pPr eaLnBrk="0" hangingPunct="0">
              <a:lnSpc>
                <a:spcPct val="81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>
                <a:solidFill>
                  <a:srgbClr val="000000"/>
                </a:solidFill>
              </a:rPr>
              <a:t>C. Cabassud</a:t>
            </a:r>
          </a:p>
          <a:p>
            <a:pPr eaLnBrk="0" hangingPunct="0">
              <a:lnSpc>
                <a:spcPct val="81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>
              <a:solidFill>
                <a:srgbClr val="000000"/>
              </a:solidFill>
            </a:endParaRPr>
          </a:p>
          <a:p>
            <a:pPr eaLnBrk="0" hangingPunct="0">
              <a:lnSpc>
                <a:spcPct val="81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>
                <a:solidFill>
                  <a:srgbClr val="000000"/>
                </a:solidFill>
              </a:rPr>
              <a:t>A. Mora, P. Fleischmann, T Sanchez</a:t>
            </a:r>
          </a:p>
          <a:p>
            <a:pPr eaLnBrk="0" hangingPunct="0">
              <a:lnSpc>
                <a:spcPct val="81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r-FR" sz="2800" smtClean="0"/>
              <a:t>Evolution des effectifs des élèves sous statut apprenti</a:t>
            </a:r>
          </a:p>
        </p:txBody>
      </p:sp>
      <p:sp>
        <p:nvSpPr>
          <p:cNvPr id="1321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smtClean="0"/>
          </a:p>
        </p:txBody>
      </p:sp>
      <p:graphicFrame>
        <p:nvGraphicFramePr>
          <p:cNvPr id="132100" name="Object 4"/>
          <p:cNvGraphicFramePr>
            <a:graphicFrameLocks noChangeAspect="1"/>
          </p:cNvGraphicFramePr>
          <p:nvPr/>
        </p:nvGraphicFramePr>
        <p:xfrm>
          <a:off x="1425575" y="2133600"/>
          <a:ext cx="6600825" cy="4400550"/>
        </p:xfrm>
        <a:graphic>
          <a:graphicData uri="http://schemas.openxmlformats.org/presentationml/2006/ole">
            <p:oleObj spid="_x0000_s3074" name="Graphique" r:id="rId3" imgW="6600749" imgH="4400702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ChangeArrowheads="1"/>
          </p:cNvSpPr>
          <p:nvPr/>
        </p:nvSpPr>
        <p:spPr bwMode="auto">
          <a:xfrm>
            <a:off x="2578100" y="476250"/>
            <a:ext cx="7070725" cy="93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600" b="1">
                <a:solidFill>
                  <a:srgbClr val="000066"/>
                </a:solidFill>
              </a:rPr>
              <a:t/>
            </a:r>
            <a:br>
              <a:rPr lang="fr-FR" sz="3600" b="1">
                <a:solidFill>
                  <a:srgbClr val="000066"/>
                </a:solidFill>
              </a:rPr>
            </a:br>
            <a:r>
              <a:rPr lang="fr-FR" sz="3200" b="1">
                <a:solidFill>
                  <a:srgbClr val="000066"/>
                </a:solidFill>
              </a:rPr>
              <a:t>DIPLOMES en 2010…</a:t>
            </a:r>
            <a:r>
              <a:rPr lang="fr-FR" sz="3600" b="1">
                <a:solidFill>
                  <a:srgbClr val="000066"/>
                </a:solidFill>
              </a:rPr>
              <a:t/>
            </a:r>
            <a:br>
              <a:rPr lang="fr-FR" sz="3600" b="1">
                <a:solidFill>
                  <a:srgbClr val="000066"/>
                </a:solidFill>
              </a:rPr>
            </a:br>
            <a:endParaRPr lang="fr-FR" sz="3600" b="1">
              <a:solidFill>
                <a:srgbClr val="000066"/>
              </a:solidFill>
            </a:endParaRPr>
          </a:p>
        </p:txBody>
      </p:sp>
      <p:graphicFrame>
        <p:nvGraphicFramePr>
          <p:cNvPr id="88092" name="Group 28"/>
          <p:cNvGraphicFramePr>
            <a:graphicFrameLocks noGrp="1"/>
          </p:cNvGraphicFramePr>
          <p:nvPr/>
        </p:nvGraphicFramePr>
        <p:xfrm>
          <a:off x="1641475" y="2060575"/>
          <a:ext cx="4751388" cy="3509011"/>
        </p:xfrm>
        <a:graphic>
          <a:graphicData uri="http://schemas.openxmlformats.org/drawingml/2006/table">
            <a:tbl>
              <a:tblPr/>
              <a:tblGrid>
                <a:gridCol w="2697163"/>
                <a:gridCol w="2054225"/>
              </a:tblGrid>
              <a:tr h="23177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66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Arial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DIPLOMES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772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Publiques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    21571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7563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Privées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      7357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755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    28928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013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Arial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+ </a:t>
                      </a: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~</a:t>
                      </a: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 3500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143" name="AutoShape 29"/>
          <p:cNvSpPr>
            <a:spLocks/>
          </p:cNvSpPr>
          <p:nvPr/>
        </p:nvSpPr>
        <p:spPr bwMode="auto">
          <a:xfrm>
            <a:off x="6537325" y="4292600"/>
            <a:ext cx="73025" cy="1296988"/>
          </a:xfrm>
          <a:prstGeom prst="rightBrace">
            <a:avLst>
              <a:gd name="adj1" fmla="val 14800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3144" name="Text Box 30"/>
          <p:cNvSpPr txBox="1">
            <a:spLocks noChangeArrowheads="1"/>
          </p:cNvSpPr>
          <p:nvPr/>
        </p:nvSpPr>
        <p:spPr bwMode="auto">
          <a:xfrm>
            <a:off x="6734175" y="4633913"/>
            <a:ext cx="2527300" cy="4667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fr-FR">
                <a:solidFill>
                  <a:srgbClr val="FF6600"/>
                </a:solidFill>
              </a:rPr>
              <a:t>~32428</a:t>
            </a:r>
            <a:r>
              <a:rPr lang="fr-FR"/>
              <a:t> </a:t>
            </a:r>
            <a:r>
              <a:rPr lang="fr-FR">
                <a:solidFill>
                  <a:srgbClr val="FF6600"/>
                </a:solidFill>
              </a:rPr>
              <a:t>diplômés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r-FR" smtClean="0"/>
              <a:t>Effectifs des formations d’ingénieur en 2010-2011</a:t>
            </a:r>
          </a:p>
        </p:txBody>
      </p:sp>
      <p:pic>
        <p:nvPicPr>
          <p:cNvPr id="13414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875" y="1557338"/>
            <a:ext cx="8208963" cy="479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147" name="Text Box 4"/>
          <p:cNvSpPr txBox="1">
            <a:spLocks noChangeArrowheads="1"/>
          </p:cNvSpPr>
          <p:nvPr/>
        </p:nvSpPr>
        <p:spPr bwMode="auto">
          <a:xfrm>
            <a:off x="8115300" y="4797425"/>
            <a:ext cx="1792288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6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>
                <a:solidFill>
                  <a:schemeClr val="tx1"/>
                </a:solidFill>
              </a:rPr>
              <a:t>[CDEFI, 2011]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1351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smtClean="0"/>
          </a:p>
        </p:txBody>
      </p:sp>
      <p:pic>
        <p:nvPicPr>
          <p:cNvPr id="13517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9175" y="1916113"/>
            <a:ext cx="5111750" cy="402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2" name="AutoShape 6"/>
          <p:cNvSpPr>
            <a:spLocks noChangeArrowheads="1"/>
          </p:cNvSpPr>
          <p:nvPr/>
        </p:nvSpPr>
        <p:spPr bwMode="auto">
          <a:xfrm>
            <a:off x="1712913" y="3068638"/>
            <a:ext cx="936625" cy="360362"/>
          </a:xfrm>
          <a:prstGeom prst="rightArrow">
            <a:avLst>
              <a:gd name="adj1" fmla="val 50000"/>
              <a:gd name="adj2" fmla="val 649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5173" name="AutoShape 7"/>
          <p:cNvSpPr>
            <a:spLocks noChangeArrowheads="1"/>
          </p:cNvSpPr>
          <p:nvPr/>
        </p:nvSpPr>
        <p:spPr bwMode="auto">
          <a:xfrm>
            <a:off x="1712913" y="5300663"/>
            <a:ext cx="936625" cy="360362"/>
          </a:xfrm>
          <a:prstGeom prst="rightArrow">
            <a:avLst>
              <a:gd name="adj1" fmla="val 50000"/>
              <a:gd name="adj2" fmla="val 649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39975" y="404813"/>
            <a:ext cx="7070725" cy="936625"/>
          </a:xfrm>
        </p:spPr>
        <p:txBody>
          <a:bodyPr/>
          <a:lstStyle/>
          <a:p>
            <a:pPr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b="1" smtClean="0">
                <a:solidFill>
                  <a:srgbClr val="000066"/>
                </a:solidFill>
              </a:rPr>
              <a:t/>
            </a:r>
            <a:br>
              <a:rPr lang="en-GB" sz="3600" b="1" smtClean="0">
                <a:solidFill>
                  <a:srgbClr val="000066"/>
                </a:solidFill>
              </a:rPr>
            </a:br>
            <a:r>
              <a:rPr lang="en-GB" sz="2800" b="1" smtClean="0">
                <a:solidFill>
                  <a:srgbClr val="000066"/>
                </a:solidFill>
              </a:rPr>
              <a:t>Les ingénieurs diplômés en 2010</a:t>
            </a:r>
            <a:br>
              <a:rPr lang="en-GB" sz="2800" b="1" smtClean="0">
                <a:solidFill>
                  <a:srgbClr val="000066"/>
                </a:solidFill>
              </a:rPr>
            </a:br>
            <a:r>
              <a:rPr lang="en-GB" sz="2800" b="1" smtClean="0">
                <a:solidFill>
                  <a:srgbClr val="000066"/>
                </a:solidFill>
              </a:rPr>
              <a:t>en Ile de France</a:t>
            </a:r>
            <a:r>
              <a:rPr lang="en-GB" sz="3600" b="1" smtClean="0">
                <a:solidFill>
                  <a:srgbClr val="000066"/>
                </a:solidFill>
              </a:rPr>
              <a:t/>
            </a:r>
            <a:br>
              <a:rPr lang="en-GB" sz="3600" b="1" smtClean="0">
                <a:solidFill>
                  <a:srgbClr val="000066"/>
                </a:solidFill>
              </a:rPr>
            </a:br>
            <a:endParaRPr lang="en-GB" sz="3600" b="1" smtClean="0">
              <a:solidFill>
                <a:srgbClr val="000066"/>
              </a:solidFill>
            </a:endParaRPr>
          </a:p>
        </p:txBody>
      </p:sp>
      <p:sp>
        <p:nvSpPr>
          <p:cNvPr id="1361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4500" y="2349500"/>
            <a:ext cx="8915400" cy="2447925"/>
          </a:xfrm>
        </p:spPr>
        <p:txBody>
          <a:bodyPr/>
          <a:lstStyle/>
          <a:p>
            <a:pPr>
              <a:lnSpc>
                <a:spcPct val="71000"/>
              </a:lnSpc>
              <a:buFont typeface="StarSymbol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3600" smtClean="0">
              <a:solidFill>
                <a:srgbClr val="7A0622"/>
              </a:solidFill>
            </a:endParaRPr>
          </a:p>
          <a:p>
            <a:pPr>
              <a:lnSpc>
                <a:spcPct val="71000"/>
              </a:lnSpc>
              <a:buFont typeface="StarSymbol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3600" smtClean="0">
              <a:solidFill>
                <a:srgbClr val="808080"/>
              </a:solidFill>
            </a:endParaRPr>
          </a:p>
          <a:p>
            <a:pPr>
              <a:lnSpc>
                <a:spcPct val="71000"/>
              </a:lnSpc>
              <a:buSzPct val="41000"/>
              <a:buFont typeface="StarSymbol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3600" smtClean="0">
              <a:solidFill>
                <a:srgbClr val="808080"/>
              </a:solidFill>
            </a:endParaRPr>
          </a:p>
        </p:txBody>
      </p:sp>
      <p:sp>
        <p:nvSpPr>
          <p:cNvPr id="136195" name="Rectangle 6"/>
          <p:cNvSpPr>
            <a:spLocks noChangeArrowheads="1"/>
          </p:cNvSpPr>
          <p:nvPr/>
        </p:nvSpPr>
        <p:spPr bwMode="auto">
          <a:xfrm>
            <a:off x="346075" y="1628775"/>
            <a:ext cx="9561513" cy="45370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marL="333375" indent="-333375">
              <a:lnSpc>
                <a:spcPct val="66000"/>
              </a:lnSpc>
              <a:spcBef>
                <a:spcPts val="800"/>
              </a:spcBef>
              <a:buClr>
                <a:srgbClr val="000000"/>
              </a:buClr>
              <a:buSzPct val="46000"/>
              <a:buFont typeface="StarSymbol"/>
              <a:buNone/>
            </a:pPr>
            <a:endParaRPr lang="fr-FR" sz="2000">
              <a:solidFill>
                <a:srgbClr val="000080"/>
              </a:solidFill>
            </a:endParaRPr>
          </a:p>
          <a:p>
            <a:pPr marL="333375" indent="-333375">
              <a:lnSpc>
                <a:spcPct val="66000"/>
              </a:lnSpc>
              <a:spcBef>
                <a:spcPts val="800"/>
              </a:spcBef>
              <a:buClr>
                <a:srgbClr val="000000"/>
              </a:buClr>
              <a:buSzPct val="46000"/>
              <a:buFont typeface="StarSymbol"/>
              <a:buNone/>
            </a:pPr>
            <a:endParaRPr lang="fr-FR" sz="2000">
              <a:solidFill>
                <a:srgbClr val="000080"/>
              </a:solidFill>
            </a:endParaRPr>
          </a:p>
          <a:p>
            <a:pPr marL="333375" indent="-333375">
              <a:lnSpc>
                <a:spcPct val="66000"/>
              </a:lnSpc>
              <a:spcBef>
                <a:spcPts val="800"/>
              </a:spcBef>
              <a:buClr>
                <a:srgbClr val="000000"/>
              </a:buClr>
              <a:buSzPct val="46000"/>
              <a:buFont typeface="StarSymbol"/>
              <a:buBlip>
                <a:blip r:embed="rId3"/>
              </a:buBlip>
            </a:pPr>
            <a:r>
              <a:rPr lang="fr-FR" sz="1600">
                <a:solidFill>
                  <a:srgbClr val="009900"/>
                </a:solidFill>
              </a:rPr>
              <a:t> </a:t>
            </a:r>
            <a:r>
              <a:rPr lang="fr-FR" sz="2000">
                <a:solidFill>
                  <a:srgbClr val="009900"/>
                </a:solidFill>
              </a:rPr>
              <a:t> </a:t>
            </a:r>
            <a:r>
              <a:rPr lang="fr-FR" b="1">
                <a:solidFill>
                  <a:schemeClr val="accent2"/>
                </a:solidFill>
              </a:rPr>
              <a:t>ACADEMIE DE PARIS 			 2798 diplômés</a:t>
            </a:r>
          </a:p>
          <a:p>
            <a:pPr marL="333375" indent="-333375">
              <a:lnSpc>
                <a:spcPct val="66000"/>
              </a:lnSpc>
              <a:spcBef>
                <a:spcPts val="800"/>
              </a:spcBef>
              <a:buClr>
                <a:srgbClr val="000000"/>
              </a:buClr>
              <a:buSzPct val="46000"/>
              <a:buFont typeface="StarSymbol"/>
              <a:buNone/>
            </a:pPr>
            <a:r>
              <a:rPr lang="fr-FR" b="1">
                <a:solidFill>
                  <a:srgbClr val="000080"/>
                </a:solidFill>
              </a:rPr>
              <a:t>	 </a:t>
            </a:r>
          </a:p>
          <a:p>
            <a:pPr marL="333375" indent="-333375">
              <a:lnSpc>
                <a:spcPct val="66000"/>
              </a:lnSpc>
              <a:spcBef>
                <a:spcPts val="800"/>
              </a:spcBef>
              <a:buClr>
                <a:srgbClr val="000000"/>
              </a:buClr>
              <a:buSzPct val="46000"/>
              <a:buFont typeface="StarSymbol"/>
              <a:buBlip>
                <a:blip r:embed="rId3"/>
              </a:buBlip>
            </a:pPr>
            <a:endParaRPr lang="fr-FR" b="1">
              <a:solidFill>
                <a:srgbClr val="000080"/>
              </a:solidFill>
            </a:endParaRPr>
          </a:p>
          <a:p>
            <a:pPr marL="333375" indent="-333375">
              <a:lnSpc>
                <a:spcPct val="66000"/>
              </a:lnSpc>
              <a:spcBef>
                <a:spcPts val="800"/>
              </a:spcBef>
              <a:buClr>
                <a:srgbClr val="000000"/>
              </a:buClr>
              <a:buSzPct val="46000"/>
              <a:buFont typeface="StarSymbol"/>
              <a:buBlip>
                <a:blip r:embed="rId3"/>
              </a:buBlip>
            </a:pPr>
            <a:r>
              <a:rPr lang="fr-FR" b="1">
                <a:solidFill>
                  <a:srgbClr val="009900"/>
                </a:solidFill>
              </a:rPr>
              <a:t>	ACADEMIE DE CRETEIL			 1208  diplômés</a:t>
            </a:r>
          </a:p>
          <a:p>
            <a:pPr marL="333375" indent="-333375">
              <a:lnSpc>
                <a:spcPct val="66000"/>
              </a:lnSpc>
              <a:spcBef>
                <a:spcPts val="800"/>
              </a:spcBef>
              <a:buClr>
                <a:srgbClr val="000000"/>
              </a:buClr>
              <a:buSzPct val="46000"/>
              <a:buFont typeface="StarSymbol"/>
              <a:buBlip>
                <a:blip r:embed="rId3"/>
              </a:buBlip>
            </a:pPr>
            <a:endParaRPr lang="fr-FR" b="1">
              <a:solidFill>
                <a:srgbClr val="009900"/>
              </a:solidFill>
            </a:endParaRPr>
          </a:p>
          <a:p>
            <a:pPr marL="333375" indent="-333375">
              <a:lnSpc>
                <a:spcPct val="66000"/>
              </a:lnSpc>
              <a:spcBef>
                <a:spcPts val="800"/>
              </a:spcBef>
              <a:buClr>
                <a:srgbClr val="000000"/>
              </a:buClr>
              <a:buSzPct val="46000"/>
              <a:buFont typeface="StarSymbol"/>
              <a:buBlip>
                <a:blip r:embed="rId3"/>
              </a:buBlip>
            </a:pPr>
            <a:endParaRPr lang="fr-FR" b="1">
              <a:solidFill>
                <a:srgbClr val="009900"/>
              </a:solidFill>
            </a:endParaRPr>
          </a:p>
          <a:p>
            <a:pPr marL="333375" indent="-333375">
              <a:lnSpc>
                <a:spcPct val="66000"/>
              </a:lnSpc>
              <a:spcBef>
                <a:spcPts val="800"/>
              </a:spcBef>
              <a:buClr>
                <a:srgbClr val="000000"/>
              </a:buClr>
              <a:buSzPct val="46000"/>
              <a:buFont typeface="StarSymbol"/>
              <a:buBlip>
                <a:blip r:embed="rId3"/>
              </a:buBlip>
            </a:pPr>
            <a:r>
              <a:rPr lang="fr-FR" b="1">
                <a:solidFill>
                  <a:srgbClr val="009900"/>
                </a:solidFill>
              </a:rPr>
              <a:t>  ACADEMIE DE VERSAILLES     3114 diplômés</a:t>
            </a:r>
          </a:p>
          <a:p>
            <a:pPr marL="333375" indent="-333375">
              <a:lnSpc>
                <a:spcPct val="66000"/>
              </a:lnSpc>
              <a:spcBef>
                <a:spcPts val="800"/>
              </a:spcBef>
              <a:buClr>
                <a:srgbClr val="000000"/>
              </a:buClr>
              <a:buSzPct val="46000"/>
              <a:buFont typeface="StarSymbol"/>
              <a:buNone/>
            </a:pPr>
            <a:r>
              <a:rPr lang="fr-FR" sz="1600">
                <a:solidFill>
                  <a:srgbClr val="000080"/>
                </a:solidFill>
              </a:rPr>
              <a:t>			                                                                           --------</a:t>
            </a:r>
          </a:p>
          <a:p>
            <a:pPr marL="333375" indent="-333375">
              <a:lnSpc>
                <a:spcPct val="66000"/>
              </a:lnSpc>
              <a:spcBef>
                <a:spcPts val="800"/>
              </a:spcBef>
              <a:buClr>
                <a:srgbClr val="000000"/>
              </a:buClr>
              <a:buSzPct val="46000"/>
              <a:buFont typeface="StarSymbol"/>
              <a:buNone/>
            </a:pPr>
            <a:r>
              <a:rPr lang="fr-FR" sz="1600">
                <a:solidFill>
                  <a:srgbClr val="000080"/>
                </a:solidFill>
              </a:rPr>
              <a:t>								                                 </a:t>
            </a:r>
            <a:r>
              <a:rPr lang="fr-FR" b="1">
                <a:solidFill>
                  <a:srgbClr val="FF0000"/>
                </a:solidFill>
              </a:rPr>
              <a:t>7120</a:t>
            </a:r>
            <a:r>
              <a:rPr lang="fr-FR" sz="1600" b="1">
                <a:solidFill>
                  <a:srgbClr val="000080"/>
                </a:solidFill>
              </a:rPr>
              <a:t>		 </a:t>
            </a:r>
            <a:r>
              <a:rPr lang="fr-FR" b="1">
                <a:solidFill>
                  <a:srgbClr val="FF0000"/>
                </a:solidFill>
              </a:rPr>
              <a:t>(25 % des diplômés)</a:t>
            </a:r>
            <a:endParaRPr lang="fr-FR">
              <a:solidFill>
                <a:srgbClr val="FF0000"/>
              </a:solidFill>
            </a:endParaRPr>
          </a:p>
        </p:txBody>
      </p:sp>
      <p:sp>
        <p:nvSpPr>
          <p:cNvPr id="136197" name="AutoShape 5"/>
          <p:cNvSpPr>
            <a:spLocks/>
          </p:cNvSpPr>
          <p:nvPr/>
        </p:nvSpPr>
        <p:spPr bwMode="auto">
          <a:xfrm>
            <a:off x="7978775" y="3213100"/>
            <a:ext cx="215900" cy="1439863"/>
          </a:xfrm>
          <a:prstGeom prst="rightBrace">
            <a:avLst>
              <a:gd name="adj1" fmla="val 5557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36198" name="Text Box 6"/>
          <p:cNvSpPr txBox="1">
            <a:spLocks noChangeArrowheads="1"/>
          </p:cNvSpPr>
          <p:nvPr/>
        </p:nvSpPr>
        <p:spPr bwMode="auto">
          <a:xfrm>
            <a:off x="8389938" y="3697288"/>
            <a:ext cx="795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fr-FR">
                <a:solidFill>
                  <a:srgbClr val="009900"/>
                </a:solidFill>
              </a:rPr>
              <a:t>15%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01613" y="1916113"/>
            <a:ext cx="9432925" cy="2376487"/>
          </a:xfrm>
          <a:solidFill>
            <a:srgbClr val="FFFFFF"/>
          </a:solidFill>
        </p:spPr>
        <p:txBody>
          <a:bodyPr lIns="90000" tIns="46800" rIns="90000" bIns="46800" anchor="t"/>
          <a:lstStyle/>
          <a:p>
            <a:pPr algn="l">
              <a:lnSpc>
                <a:spcPct val="93000"/>
              </a:lnSpc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600" smtClean="0"/>
              <a:t>Les Etablissements habilités à délivrer le titre d’</a:t>
            </a:r>
            <a:r>
              <a:rPr lang="fr-FR" sz="3600" b="1" i="1" smtClean="0"/>
              <a:t>Ingénieur diplômé</a:t>
            </a:r>
            <a:r>
              <a:rPr lang="fr-FR" sz="3600" smtClean="0"/>
              <a:t> </a:t>
            </a:r>
            <a:br>
              <a:rPr lang="fr-FR" sz="3600" smtClean="0"/>
            </a:br>
            <a:r>
              <a:rPr lang="fr-FR" sz="3600" smtClean="0"/>
              <a:t/>
            </a:r>
            <a:br>
              <a:rPr lang="fr-FR" sz="3600" smtClean="0"/>
            </a:br>
            <a:r>
              <a:rPr lang="fr-FR" sz="3600" smtClean="0"/>
              <a:t>          … dans les académies de</a:t>
            </a:r>
            <a:br>
              <a:rPr lang="fr-FR" sz="3600" smtClean="0"/>
            </a:br>
            <a:r>
              <a:rPr lang="fr-FR" sz="3600" smtClean="0"/>
              <a:t> </a:t>
            </a:r>
            <a:br>
              <a:rPr lang="fr-FR" sz="3600" smtClean="0"/>
            </a:br>
            <a:r>
              <a:rPr lang="fr-FR" sz="3600" smtClean="0"/>
              <a:t>               Créteil et Versailles  … </a:t>
            </a:r>
            <a:endParaRPr lang="en-GB" sz="3600" smtClean="0"/>
          </a:p>
        </p:txBody>
      </p:sp>
      <p:sp>
        <p:nvSpPr>
          <p:cNvPr id="138242" name="Text Box 3"/>
          <p:cNvSpPr txBox="1">
            <a:spLocks noChangeArrowheads="1"/>
          </p:cNvSpPr>
          <p:nvPr/>
        </p:nvSpPr>
        <p:spPr bwMode="auto">
          <a:xfrm>
            <a:off x="2649538" y="692150"/>
            <a:ext cx="6962775" cy="430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6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975" y="220663"/>
            <a:ext cx="7567613" cy="12430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sz="3200" smtClean="0"/>
              <a:t>Les établissement des Académies de Créteil et Versailles</a:t>
            </a:r>
            <a:r>
              <a:rPr lang="fr-FR" smtClean="0"/>
              <a:t/>
            </a:r>
            <a:br>
              <a:rPr lang="fr-FR" smtClean="0"/>
            </a:br>
            <a:r>
              <a:rPr lang="fr-FR" sz="2800" smtClean="0"/>
              <a:t>[Ref Arrêté du 5 Avril 2011]</a:t>
            </a:r>
          </a:p>
        </p:txBody>
      </p:sp>
      <p:sp>
        <p:nvSpPr>
          <p:cNvPr id="140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950" y="1557338"/>
            <a:ext cx="8905875" cy="4341812"/>
          </a:xfrm>
        </p:spPr>
        <p:txBody>
          <a:bodyPr/>
          <a:lstStyle/>
          <a:p>
            <a:endParaRPr lang="fr-FR" sz="3600" smtClean="0"/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r-FR" sz="3600" smtClean="0"/>
              <a:t>33 établissements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r-FR" sz="3600" smtClean="0"/>
              <a:t>	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r-FR" sz="3600" smtClean="0"/>
              <a:t>   16 publics dont 6 universités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r-FR" sz="3600" smtClean="0"/>
              <a:t>	17 privés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endParaRPr lang="fr-FR" sz="3600" smtClean="0"/>
          </a:p>
          <a:p>
            <a:pPr lvl="1">
              <a:lnSpc>
                <a:spcPct val="100000"/>
              </a:lnSpc>
              <a:spcBef>
                <a:spcPct val="0"/>
              </a:spcBef>
            </a:pPr>
            <a:endParaRPr lang="fr-FR" smtClean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7338"/>
            <a:ext cx="9907588" cy="4341812"/>
          </a:xfrm>
        </p:spPr>
        <p:txBody>
          <a:bodyPr/>
          <a:lstStyle/>
          <a:p>
            <a:endParaRPr lang="fr-FR" smtClean="0"/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r-FR" smtClean="0"/>
              <a:t> </a:t>
            </a:r>
            <a:r>
              <a:rPr lang="fr-FR" smtClean="0">
                <a:solidFill>
                  <a:schemeClr val="accent1"/>
                </a:solidFill>
              </a:rPr>
              <a:t>Etablissements sous tutelle du Ministère Enseignement Supérieur – Académie de Versailles</a:t>
            </a:r>
            <a:endParaRPr lang="fr-FR" smtClean="0"/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fr-FR" sz="2000" smtClean="0"/>
              <a:t>Ecole centrale des arts et manufactures (Centrale Paris)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fr-FR" sz="2000" smtClean="0"/>
              <a:t>Ecole nationale supérieure d'informatique pour l'industrie et l'entreprise (ENSIIE)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fr-FR" sz="2000" smtClean="0"/>
              <a:t>Ecole nationale de l'électronique et de ses applications (ENSEA)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fr-FR" sz="2000" smtClean="0"/>
              <a:t>Université de Versailles Saint Quentin en Yvelines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fr-FR" sz="2000" smtClean="0"/>
              <a:t>Université Paris 10 (en convention avec l’institut supérieur de mécanique de Paris)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fr-FR" sz="2000" smtClean="0"/>
              <a:t>Ecole polytechnique de l'université Paris 11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fr-FR" sz="2000" smtClean="0"/>
              <a:t>Ecole nationale supérieure du pétrole et des moteurs (ENSPM)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fr-FR" sz="2000" smtClean="0"/>
              <a:t>Institut national des sciences et techniques nucléaires (INSTN)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fr-FR" smtClean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fr-FR" smtClean="0"/>
          </a:p>
        </p:txBody>
      </p:sp>
      <p:sp>
        <p:nvSpPr>
          <p:cNvPr id="141314" name="Rectangle 7"/>
          <p:cNvSpPr>
            <a:spLocks noGrp="1" noChangeArrowheads="1"/>
          </p:cNvSpPr>
          <p:nvPr>
            <p:ph type="title"/>
          </p:nvPr>
        </p:nvSpPr>
        <p:spPr>
          <a:xfrm>
            <a:off x="2339975" y="220663"/>
            <a:ext cx="7567613" cy="12430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sz="2800" smtClean="0"/>
              <a:t>Les établissement des Académies de </a:t>
            </a:r>
            <a:br>
              <a:rPr lang="fr-FR" sz="2800" smtClean="0"/>
            </a:br>
            <a:r>
              <a:rPr lang="fr-FR" sz="2800" smtClean="0"/>
              <a:t>Créteil et Versailles</a:t>
            </a:r>
            <a:br>
              <a:rPr lang="fr-FR" sz="2800" smtClean="0"/>
            </a:br>
            <a:r>
              <a:rPr lang="fr-FR" sz="2800" smtClean="0"/>
              <a:t>[Ref Arrêté du 5 Avril 2011]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557338"/>
            <a:ext cx="9907588" cy="4341812"/>
          </a:xfrm>
        </p:spPr>
        <p:txBody>
          <a:bodyPr/>
          <a:lstStyle/>
          <a:p>
            <a:endParaRPr lang="fr-FR" smtClean="0"/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r-FR" smtClean="0"/>
              <a:t> </a:t>
            </a:r>
            <a:r>
              <a:rPr lang="fr-FR" smtClean="0">
                <a:solidFill>
                  <a:schemeClr val="accent1"/>
                </a:solidFill>
              </a:rPr>
              <a:t>Etablissements sous tutelle du Ministère Enseignement Supérieur – Académie de Créteil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fr-FR" smtClean="0"/>
              <a:t> </a:t>
            </a:r>
            <a:endParaRPr lang="fr-FR" sz="2400" smtClean="0"/>
          </a:p>
          <a:p>
            <a:pPr lvl="1">
              <a:lnSpc>
                <a:spcPct val="100000"/>
              </a:lnSpc>
              <a:spcBef>
                <a:spcPts val="200"/>
              </a:spcBef>
              <a:buFontTx/>
              <a:buChar char="•"/>
            </a:pPr>
            <a:r>
              <a:rPr lang="fr-FR" sz="2000" smtClean="0"/>
              <a:t>Institut supérieur de mécanique de Paris (ISMEP SUPMECA)</a:t>
            </a:r>
          </a:p>
          <a:p>
            <a:pPr lvl="1">
              <a:lnSpc>
                <a:spcPct val="100000"/>
              </a:lnSpc>
              <a:spcBef>
                <a:spcPts val="200"/>
              </a:spcBef>
              <a:buFontTx/>
              <a:buChar char="•"/>
            </a:pPr>
            <a:r>
              <a:rPr lang="fr-FR" sz="2000" smtClean="0"/>
              <a:t>Université de Marne la Vallée</a:t>
            </a:r>
          </a:p>
          <a:p>
            <a:pPr lvl="1">
              <a:lnSpc>
                <a:spcPct val="100000"/>
              </a:lnSpc>
              <a:spcBef>
                <a:spcPts val="200"/>
              </a:spcBef>
              <a:buFontTx/>
              <a:buChar char="•"/>
            </a:pPr>
            <a:r>
              <a:rPr lang="fr-FR" sz="2000" smtClean="0"/>
              <a:t>Université Paris 12 ( en convention avec l'ESIEE)</a:t>
            </a:r>
          </a:p>
          <a:p>
            <a:pPr lvl="1">
              <a:lnSpc>
                <a:spcPct val="100000"/>
              </a:lnSpc>
              <a:spcBef>
                <a:spcPts val="200"/>
              </a:spcBef>
              <a:buFontTx/>
              <a:buChar char="•"/>
            </a:pPr>
            <a:r>
              <a:rPr lang="fr-FR" sz="2000" smtClean="0"/>
              <a:t>Université Paris 13 (Institut scientifique et polytechnique dit "Institut Galilée")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fr-FR" sz="2000" smtClean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fr-FR" smtClean="0"/>
          </a:p>
        </p:txBody>
      </p:sp>
      <p:sp>
        <p:nvSpPr>
          <p:cNvPr id="142338" name="Rectangle 3"/>
          <p:cNvSpPr>
            <a:spLocks noGrp="1" noChangeArrowheads="1"/>
          </p:cNvSpPr>
          <p:nvPr>
            <p:ph type="title"/>
          </p:nvPr>
        </p:nvSpPr>
        <p:spPr>
          <a:xfrm>
            <a:off x="2339975" y="220663"/>
            <a:ext cx="7567613" cy="12430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sz="2800" smtClean="0"/>
              <a:t>Les établissement des Académies de </a:t>
            </a:r>
            <a:br>
              <a:rPr lang="fr-FR" sz="2800" smtClean="0"/>
            </a:br>
            <a:r>
              <a:rPr lang="fr-FR" sz="2800" smtClean="0"/>
              <a:t>Créteil et Versailles</a:t>
            </a:r>
            <a:br>
              <a:rPr lang="fr-FR" sz="2800" smtClean="0"/>
            </a:br>
            <a:r>
              <a:rPr lang="fr-FR" sz="2800" smtClean="0"/>
              <a:t>[Ref Arrêté du 5 Avril 2011]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7338"/>
            <a:ext cx="9907588" cy="4341812"/>
          </a:xfrm>
        </p:spPr>
        <p:txBody>
          <a:bodyPr/>
          <a:lstStyle/>
          <a:p>
            <a:endParaRPr lang="fr-FR" smtClean="0"/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r-FR" smtClean="0"/>
              <a:t> </a:t>
            </a:r>
            <a:r>
              <a:rPr lang="fr-FR" smtClean="0">
                <a:solidFill>
                  <a:schemeClr val="accent1"/>
                </a:solidFill>
              </a:rPr>
              <a:t>Etablissement sous tutelle ministère agriculture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r-FR" smtClean="0">
                <a:solidFill>
                  <a:schemeClr val="accent1"/>
                </a:solidFill>
              </a:rPr>
              <a:t>	 ….</a:t>
            </a:r>
            <a:endParaRPr lang="fr-FR" sz="2000" smtClean="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r-FR" smtClean="0"/>
              <a:t> </a:t>
            </a:r>
            <a:r>
              <a:rPr lang="fr-FR" smtClean="0">
                <a:solidFill>
                  <a:schemeClr val="accent1"/>
                </a:solidFill>
              </a:rPr>
              <a:t>Etablissement sous tutelle ministère défense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fr-FR" sz="2000" smtClean="0"/>
              <a:t>Ecole Polytechnique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r-FR" smtClean="0">
                <a:solidFill>
                  <a:schemeClr val="accent1"/>
                </a:solidFill>
              </a:rPr>
              <a:t> Etablissements sous tutelle ministère économie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r-FR" sz="2000" smtClean="0">
                <a:solidFill>
                  <a:schemeClr val="accent2"/>
                </a:solidFill>
              </a:rPr>
              <a:t>      Télécom SudParis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r-FR" smtClean="0">
                <a:solidFill>
                  <a:schemeClr val="accent1"/>
                </a:solidFill>
              </a:rPr>
              <a:t> Etablissements sous tutelle ministère Développement durable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fr-FR" sz="2000" smtClean="0"/>
              <a:t>Ecole Nationale des Ponts et Chaussées	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fr-FR" sz="2000" smtClean="0"/>
              <a:t>Ecole Nationale des Sciences Géographiques </a:t>
            </a:r>
            <a:r>
              <a:rPr lang="fr-FR" smtClean="0"/>
              <a:t>	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fr-FR" smtClean="0"/>
          </a:p>
        </p:txBody>
      </p:sp>
      <p:sp>
        <p:nvSpPr>
          <p:cNvPr id="143362" name="Rectangle 9"/>
          <p:cNvSpPr>
            <a:spLocks noGrp="1" noChangeArrowheads="1"/>
          </p:cNvSpPr>
          <p:nvPr>
            <p:ph type="title"/>
          </p:nvPr>
        </p:nvSpPr>
        <p:spPr>
          <a:xfrm>
            <a:off x="2339975" y="220663"/>
            <a:ext cx="7567613" cy="12430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sz="2400" smtClean="0"/>
              <a:t>Les établissement des Académies de </a:t>
            </a:r>
            <a:br>
              <a:rPr lang="fr-FR" sz="2400" smtClean="0"/>
            </a:br>
            <a:r>
              <a:rPr lang="fr-FR" sz="2400" smtClean="0"/>
              <a:t>Créteil et Versailles</a:t>
            </a:r>
            <a:br>
              <a:rPr lang="fr-FR" sz="2400" smtClean="0"/>
            </a:br>
            <a:r>
              <a:rPr lang="fr-FR" sz="2400" smtClean="0"/>
              <a:t>[Ref Arrêté du 5 Avril 2011]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2649538" y="476250"/>
            <a:ext cx="696277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6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/>
          </a:p>
        </p:txBody>
      </p:sp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561975" y="1700213"/>
            <a:ext cx="8907463" cy="4341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200">
                <a:solidFill>
                  <a:srgbClr val="000080"/>
                </a:solidFill>
              </a:rPr>
              <a:t>8 catégories (cf R et O)</a:t>
            </a:r>
          </a:p>
          <a:p>
            <a:pPr marL="342900" indent="-34290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sz="3200">
              <a:solidFill>
                <a:srgbClr val="000080"/>
              </a:solidFill>
            </a:endParaRPr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201613" y="2276475"/>
            <a:ext cx="9361487" cy="93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>
                <a:solidFill>
                  <a:srgbClr val="009900"/>
                </a:solidFill>
              </a:rPr>
              <a:t>A: Renouvellement dans le cadre du périodique national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>
                <a:solidFill>
                  <a:srgbClr val="000080"/>
                </a:solidFill>
              </a:rPr>
              <a:t>B: Renouvellement hors calendrier périodique national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>
                <a:solidFill>
                  <a:srgbClr val="000080"/>
                </a:solidFill>
              </a:rPr>
              <a:t>C: Première habilitation de l’établissement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>
                <a:solidFill>
                  <a:srgbClr val="000080"/>
                </a:solidFill>
              </a:rPr>
              <a:t>D: Nouvelle formation ou nouvelle voie d’accès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>
                <a:solidFill>
                  <a:srgbClr val="000080"/>
                </a:solidFill>
              </a:rPr>
              <a:t>E: Nouvelle voie d’accès à une formation existante sans création de nouveau diplôme (apprentissage, FC, VAE) 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>
                <a:solidFill>
                  <a:srgbClr val="000080"/>
                </a:solidFill>
              </a:rPr>
              <a:t>F: Changements de statuts, fusion, réorganisation, délocalisation, modification importante de formations habilitées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>
                <a:solidFill>
                  <a:srgbClr val="000080"/>
                </a:solidFill>
              </a:rPr>
              <a:t>G: accréditation ou admission d’une formation à l’étranger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>
                <a:solidFill>
                  <a:srgbClr val="000080"/>
                </a:solidFill>
              </a:rPr>
              <a:t>H: reconnaissance mutuelle</a:t>
            </a:r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2339975" y="220663"/>
            <a:ext cx="7059613" cy="1243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lnSpc>
                <a:spcPct val="6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4000">
                <a:solidFill>
                  <a:srgbClr val="000080"/>
                </a:solidFill>
              </a:rPr>
              <a:t>Le périodique … et le reste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7338"/>
            <a:ext cx="9907588" cy="4341812"/>
          </a:xfrm>
        </p:spPr>
        <p:txBody>
          <a:bodyPr/>
          <a:lstStyle/>
          <a:p>
            <a:r>
              <a:rPr lang="fr-FR" smtClean="0"/>
              <a:t>: 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fr-FR" sz="2000" smtClean="0"/>
              <a:t>Ecole de biologie industrielle (EBI)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fr-FR" sz="2000" smtClean="0"/>
              <a:t>Ecole supérieure d'agro-développement international (ISTOM)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fr-FR" sz="2000" smtClean="0"/>
              <a:t>Ecole internationale des sciences du traitement de l'information (EISTI)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fr-FR" sz="2000" smtClean="0"/>
              <a:t>Ecole d'électricité, de production et des méthodes industrielles (EPMI)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fr-FR" sz="2000" smtClean="0"/>
              <a:t>Ecole supérieure d'électricité (SUPELEC)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fr-FR" sz="2000" smtClean="0"/>
              <a:t>Ecole supérieure de fonderie et de forge (ESFF)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fr-FR" sz="2000" smtClean="0"/>
              <a:t>Ecole supérieure des techniques aéronautiques et de construction automobile (ESTACA)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fr-FR" sz="2000" smtClean="0"/>
              <a:t>Ecole supérieure d'ingénieur Léonard de Vinci (ESILV)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fr-FR" sz="2000" smtClean="0"/>
              <a:t>EPF 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fr-FR" sz="2000" smtClean="0"/>
              <a:t>Institut d'optique théorique appliquée (IOTA)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fr-FR" sz="2000" smtClean="0"/>
          </a:p>
        </p:txBody>
      </p:sp>
      <p:sp>
        <p:nvSpPr>
          <p:cNvPr id="144386" name="Rectangle 5"/>
          <p:cNvSpPr>
            <a:spLocks noChangeArrowheads="1"/>
          </p:cNvSpPr>
          <p:nvPr/>
        </p:nvSpPr>
        <p:spPr bwMode="auto">
          <a:xfrm>
            <a:off x="3370263" y="361950"/>
            <a:ext cx="52609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fr-FR" sz="3200"/>
              <a:t>10  écoles privées </a:t>
            </a:r>
          </a:p>
          <a:p>
            <a:pPr defTabSz="914400"/>
            <a:r>
              <a:rPr lang="fr-FR" sz="3200"/>
              <a:t>de l’’Académie de Versailles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557338"/>
            <a:ext cx="9907588" cy="4341812"/>
          </a:xfrm>
        </p:spPr>
        <p:txBody>
          <a:bodyPr/>
          <a:lstStyle/>
          <a:p>
            <a:r>
              <a:rPr lang="fr-FR" smtClean="0"/>
              <a:t>: 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fr-FR" sz="2000" smtClean="0"/>
              <a:t>Ecole française d'électronique et d'informatique (EFREI)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fr-FR" sz="2000" smtClean="0"/>
              <a:t>Ecole supérieure d'ingénieurs en électronique et électrotechnique (ESIEE Paris)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fr-FR" sz="2000" smtClean="0"/>
              <a:t>Ecole supérieure d'ingénieurs en informatique et génie des télécommunications (ESIGETEL)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fr-FR" sz="2000" smtClean="0"/>
              <a:t>Ecole spéciale de mécanique et d'électricité (ESME SUDRIA)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fr-FR" sz="2000" smtClean="0"/>
              <a:t>Ecole supérieure d'ingénieurs des travaux de la construction de Cachan (ESITC)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fr-FR" sz="2000" smtClean="0"/>
              <a:t>Ecole pour l'information et les techniques avancées (EPITA)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fr-FR" sz="2000" smtClean="0"/>
              <a:t>Institut polytechnique des sciences avancées (IPSA)</a:t>
            </a:r>
          </a:p>
        </p:txBody>
      </p:sp>
      <p:sp>
        <p:nvSpPr>
          <p:cNvPr id="145410" name="Rectangle 3"/>
          <p:cNvSpPr>
            <a:spLocks noChangeArrowheads="1"/>
          </p:cNvSpPr>
          <p:nvPr/>
        </p:nvSpPr>
        <p:spPr bwMode="auto">
          <a:xfrm>
            <a:off x="3370263" y="361950"/>
            <a:ext cx="4673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fr-FR" sz="3200"/>
              <a:t>7  écoles privées </a:t>
            </a:r>
          </a:p>
          <a:p>
            <a:pPr defTabSz="914400"/>
            <a:r>
              <a:rPr lang="fr-FR" sz="3200"/>
              <a:t>de l’’Académie de Créteil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146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146435" name="Rectangle 5"/>
          <p:cNvSpPr>
            <a:spLocks noChangeArrowheads="1"/>
          </p:cNvSpPr>
          <p:nvPr/>
        </p:nvSpPr>
        <p:spPr bwMode="auto">
          <a:xfrm>
            <a:off x="346075" y="1773238"/>
            <a:ext cx="9561513" cy="4341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200">
                <a:solidFill>
                  <a:srgbClr val="000080"/>
                </a:solidFill>
              </a:rPr>
              <a:t>50 intitulés de diplômes d’ingénieurs</a:t>
            </a:r>
          </a:p>
          <a:p>
            <a:pPr marL="342900" indent="-342900" eaLnBrk="0" hangingPunct="0"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fr-FR" sz="3200">
                <a:solidFill>
                  <a:srgbClr val="000080"/>
                </a:solidFill>
              </a:rPr>
              <a:t>	</a:t>
            </a:r>
            <a:r>
              <a:rPr lang="fr-FR">
                <a:solidFill>
                  <a:srgbClr val="000080"/>
                </a:solidFill>
              </a:rPr>
              <a:t>24 diplômes d’ingénieurs en formation initiale </a:t>
            </a:r>
            <a:r>
              <a:rPr lang="fr-FR" b="1">
                <a:solidFill>
                  <a:srgbClr val="000080"/>
                </a:solidFill>
              </a:rPr>
              <a:t>sous statut étudiant seulement</a:t>
            </a:r>
          </a:p>
          <a:p>
            <a:pPr marL="342900" indent="-342900" eaLnBrk="0" hangingPunct="0"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fr-FR">
                <a:solidFill>
                  <a:srgbClr val="000080"/>
                </a:solidFill>
              </a:rPr>
              <a:t>	13 diplômes en formation initiale </a:t>
            </a:r>
            <a:r>
              <a:rPr lang="fr-FR" b="1">
                <a:solidFill>
                  <a:srgbClr val="000080"/>
                </a:solidFill>
              </a:rPr>
              <a:t>sous statut apprenti seulement</a:t>
            </a:r>
          </a:p>
          <a:p>
            <a:pPr marL="342900" indent="-342900" eaLnBrk="0" hangingPunct="0"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fr-FR">
                <a:solidFill>
                  <a:srgbClr val="000080"/>
                </a:solidFill>
              </a:rPr>
              <a:t>8 diplômes d’ingénieurs en formation initiale  </a:t>
            </a:r>
            <a:r>
              <a:rPr lang="fr-FR" b="1">
                <a:solidFill>
                  <a:srgbClr val="000080"/>
                </a:solidFill>
              </a:rPr>
              <a:t>sous statut étudiant ou apprenti</a:t>
            </a:r>
          </a:p>
          <a:p>
            <a:pPr marL="342900" indent="-342900" eaLnBrk="0" hangingPunct="0"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endParaRPr lang="fr-FR" b="1">
              <a:solidFill>
                <a:srgbClr val="000080"/>
              </a:solidFill>
            </a:endParaRPr>
          </a:p>
          <a:p>
            <a:pPr marL="342900" indent="-342900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200">
                <a:solidFill>
                  <a:srgbClr val="000080"/>
                </a:solidFill>
              </a:rPr>
              <a:t>+</a:t>
            </a:r>
          </a:p>
          <a:p>
            <a:pPr marL="342900" indent="-342900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200">
                <a:solidFill>
                  <a:srgbClr val="000080"/>
                </a:solidFill>
              </a:rPr>
              <a:t>10 diplômes de spécialisation</a:t>
            </a:r>
          </a:p>
          <a:p>
            <a:pPr marL="342900" indent="-342900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200">
                <a:solidFill>
                  <a:srgbClr val="000080"/>
                </a:solidFill>
              </a:rPr>
              <a:t>	</a:t>
            </a:r>
          </a:p>
          <a:p>
            <a:pPr marL="342900" indent="-342900" eaLnBrk="0" hangingPunct="0">
              <a:lnSpc>
                <a:spcPct val="66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sz="3200">
              <a:solidFill>
                <a:srgbClr val="00008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Académies de Créteil-Versailles mais…</a:t>
            </a:r>
          </a:p>
        </p:txBody>
      </p:sp>
      <p:sp>
        <p:nvSpPr>
          <p:cNvPr id="147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6075" y="1916113"/>
            <a:ext cx="9094788" cy="4340225"/>
          </a:xfrm>
        </p:spPr>
        <p:txBody>
          <a:bodyPr/>
          <a:lstStyle/>
          <a:p>
            <a:r>
              <a:rPr lang="fr-FR" dirty="0" smtClean="0"/>
              <a:t>Différents sites et/ou centres hors Académies:</a:t>
            </a:r>
          </a:p>
          <a:p>
            <a:endParaRPr lang="fr-FR" dirty="0" smtClean="0"/>
          </a:p>
          <a:p>
            <a:pPr>
              <a:lnSpc>
                <a:spcPct val="100000"/>
              </a:lnSpc>
            </a:pPr>
            <a:r>
              <a:rPr lang="fr-FR" dirty="0" smtClean="0"/>
              <a:t>Laval, Metz, Montpellier, Pau, Rennes, Toulon,  Troyes…. </a:t>
            </a:r>
          </a:p>
          <a:p>
            <a:pPr>
              <a:lnSpc>
                <a:spcPct val="100000"/>
              </a:lnSpc>
            </a:pPr>
            <a:endParaRPr lang="fr-FR" dirty="0" smtClean="0"/>
          </a:p>
          <a:p>
            <a:pPr>
              <a:lnSpc>
                <a:spcPct val="100000"/>
              </a:lnSpc>
            </a:pPr>
            <a:r>
              <a:rPr lang="fr-FR" dirty="0" smtClean="0"/>
              <a:t>Munich, Tunis</a:t>
            </a:r>
          </a:p>
        </p:txBody>
      </p:sp>
      <p:sp>
        <p:nvSpPr>
          <p:cNvPr id="147459" name="Text Box 4"/>
          <p:cNvSpPr txBox="1">
            <a:spLocks noChangeArrowheads="1"/>
          </p:cNvSpPr>
          <p:nvPr/>
        </p:nvSpPr>
        <p:spPr bwMode="auto">
          <a:xfrm>
            <a:off x="4449763" y="5084763"/>
            <a:ext cx="3911600" cy="8223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>
                <a:solidFill>
                  <a:srgbClr val="FF0000"/>
                </a:solidFill>
              </a:rPr>
              <a:t>Tous les sites seront visités</a:t>
            </a:r>
          </a:p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>
                <a:solidFill>
                  <a:srgbClr val="FF0000"/>
                </a:solidFill>
              </a:rPr>
              <a:t>par la CTI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Les évolutions majeures depuis 2007</a:t>
            </a:r>
          </a:p>
        </p:txBody>
      </p:sp>
      <p:sp>
        <p:nvSpPr>
          <p:cNvPr id="148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73238"/>
            <a:ext cx="9907588" cy="4486275"/>
          </a:xfrm>
        </p:spPr>
        <p:txBody>
          <a:bodyPr/>
          <a:lstStyle/>
          <a:p>
            <a:r>
              <a:rPr lang="fr-FR" sz="2400" smtClean="0">
                <a:solidFill>
                  <a:schemeClr val="accent1"/>
                </a:solidFill>
              </a:rPr>
              <a:t>Nouveaux diplômes:</a:t>
            </a:r>
          </a:p>
          <a:p>
            <a:pPr lvl="1"/>
            <a:r>
              <a:rPr lang="fr-FR" sz="1800" smtClean="0">
                <a:solidFill>
                  <a:schemeClr val="accent2"/>
                </a:solidFill>
              </a:rPr>
              <a:t>6 FI statut apprenti (Supméca, Un. Marne la Vallée, EPF, EPMI) </a:t>
            </a:r>
          </a:p>
          <a:p>
            <a:pPr lvl="1"/>
            <a:r>
              <a:rPr lang="fr-FR" sz="1800" smtClean="0">
                <a:solidFill>
                  <a:schemeClr val="accent2"/>
                </a:solidFill>
              </a:rPr>
              <a:t>2 FI statut étudiant (Un. Paris 13, EPITA</a:t>
            </a:r>
            <a:r>
              <a:rPr lang="fr-FR" sz="1800" smtClean="0"/>
              <a:t>)</a:t>
            </a:r>
          </a:p>
          <a:p>
            <a:pPr>
              <a:lnSpc>
                <a:spcPct val="100000"/>
              </a:lnSpc>
            </a:pPr>
            <a:r>
              <a:rPr lang="fr-FR" sz="2400" smtClean="0">
                <a:solidFill>
                  <a:schemeClr val="accent1"/>
                </a:solidFill>
              </a:rPr>
              <a:t>Nouvelle voie d’accès</a:t>
            </a:r>
            <a:r>
              <a:rPr lang="fr-FR" sz="2400" smtClean="0"/>
              <a:t> </a:t>
            </a:r>
            <a:r>
              <a:rPr lang="fr-FR" sz="2400" smtClean="0">
                <a:solidFill>
                  <a:schemeClr val="accent1"/>
                </a:solidFill>
              </a:rPr>
              <a:t>par apprentissage pour des diplômes existants</a:t>
            </a:r>
            <a:r>
              <a:rPr lang="fr-FR" sz="2400" smtClean="0">
                <a:solidFill>
                  <a:schemeClr val="accent2"/>
                </a:solidFill>
              </a:rPr>
              <a:t>: 7</a:t>
            </a:r>
            <a:r>
              <a:rPr lang="fr-FR" smtClean="0">
                <a:solidFill>
                  <a:schemeClr val="accent2"/>
                </a:solidFill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fr-FR" sz="1800" smtClean="0">
                <a:solidFill>
                  <a:schemeClr val="accent2"/>
                </a:solidFill>
              </a:rPr>
              <a:t>( Centrale, Supélec, ESILV, ENSIIE, EFREI, Paris 13)</a:t>
            </a:r>
          </a:p>
          <a:p>
            <a:pPr>
              <a:lnSpc>
                <a:spcPct val="100000"/>
              </a:lnSpc>
            </a:pPr>
            <a:r>
              <a:rPr lang="fr-FR" sz="2400" smtClean="0">
                <a:solidFill>
                  <a:schemeClr val="accent1"/>
                </a:solidFill>
              </a:rPr>
              <a:t>Une école interne devenue CPU : </a:t>
            </a:r>
            <a:r>
              <a:rPr lang="fr-FR" sz="1800" smtClean="0">
                <a:solidFill>
                  <a:schemeClr val="accent2"/>
                </a:solidFill>
              </a:rPr>
              <a:t>EPU de l’Université Paris 11</a:t>
            </a:r>
            <a:r>
              <a:rPr lang="fr-FR" sz="2400" smtClean="0">
                <a:solidFill>
                  <a:schemeClr val="accent1"/>
                </a:solidFill>
              </a:rPr>
              <a:t> </a:t>
            </a:r>
            <a:r>
              <a:rPr lang="fr-FR" sz="2400" smtClean="0"/>
              <a:t> </a:t>
            </a:r>
          </a:p>
          <a:p>
            <a:pPr>
              <a:lnSpc>
                <a:spcPct val="100000"/>
              </a:lnSpc>
            </a:pPr>
            <a:r>
              <a:rPr lang="fr-FR" sz="2400" smtClean="0">
                <a:solidFill>
                  <a:schemeClr val="accent1"/>
                </a:solidFill>
              </a:rPr>
              <a:t>Première habilitation</a:t>
            </a:r>
            <a:r>
              <a:rPr lang="fr-FR" sz="2400" smtClean="0"/>
              <a:t> </a:t>
            </a:r>
            <a:r>
              <a:rPr lang="fr-FR" sz="2400" smtClean="0">
                <a:solidFill>
                  <a:schemeClr val="accent1"/>
                </a:solidFill>
              </a:rPr>
              <a:t>d’un établissement</a:t>
            </a:r>
            <a:r>
              <a:rPr lang="fr-FR" smtClean="0"/>
              <a:t>: </a:t>
            </a:r>
            <a:r>
              <a:rPr lang="fr-FR" sz="1800" smtClean="0">
                <a:solidFill>
                  <a:schemeClr val="accent2"/>
                </a:solidFill>
              </a:rPr>
              <a:t>EPITA , IPSA, Université Paris 10</a:t>
            </a:r>
          </a:p>
          <a:p>
            <a:pPr>
              <a:lnSpc>
                <a:spcPct val="100000"/>
              </a:lnSpc>
            </a:pPr>
            <a:r>
              <a:rPr lang="fr-FR" sz="2000" b="1" smtClean="0">
                <a:solidFill>
                  <a:schemeClr val="accent1"/>
                </a:solidFill>
              </a:rPr>
              <a:t>Des changements de nom d’établissement:</a:t>
            </a:r>
          </a:p>
          <a:p>
            <a:pPr>
              <a:lnSpc>
                <a:spcPct val="100000"/>
              </a:lnSpc>
            </a:pPr>
            <a:r>
              <a:rPr lang="fr-FR" sz="2000" smtClean="0"/>
              <a:t>	</a:t>
            </a:r>
            <a:r>
              <a:rPr lang="fr-FR" sz="1800" smtClean="0">
                <a:solidFill>
                  <a:schemeClr val="accent2"/>
                </a:solidFill>
              </a:rPr>
              <a:t>Institut National des Télécommunications   </a:t>
            </a:r>
            <a:r>
              <a:rPr lang="fr-FR" sz="1800" smtClean="0">
                <a:solidFill>
                  <a:schemeClr val="accent2"/>
                </a:solidFill>
                <a:sym typeface="Wingdings" pitchFamily="2" charset="2"/>
              </a:rPr>
              <a:t>Télecom SudParis (Groupe Institut Télécom)</a:t>
            </a:r>
          </a:p>
          <a:p>
            <a:pPr>
              <a:lnSpc>
                <a:spcPct val="100000"/>
              </a:lnSpc>
            </a:pPr>
            <a:r>
              <a:rPr lang="fr-FR" sz="1800" smtClean="0">
                <a:solidFill>
                  <a:schemeClr val="accent2"/>
                </a:solidFill>
                <a:sym typeface="Wingdings" pitchFamily="2" charset="2"/>
              </a:rPr>
              <a:t>	Institut de Formation d’Ingénieurs  Ecole Polytechnique de l’Université Paris 11</a:t>
            </a:r>
            <a:endParaRPr lang="fr-FR" sz="1800" smtClean="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</a:pPr>
            <a:endParaRPr lang="fr-FR" sz="200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39975" y="404813"/>
            <a:ext cx="7070725" cy="936625"/>
          </a:xfrm>
        </p:spPr>
        <p:txBody>
          <a:bodyPr/>
          <a:lstStyle/>
          <a:p>
            <a:pPr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b="1" smtClean="0">
                <a:solidFill>
                  <a:srgbClr val="000066"/>
                </a:solidFill>
              </a:rPr>
              <a:t>Le déroulement du suivi </a:t>
            </a:r>
            <a:br>
              <a:rPr lang="en-GB" sz="2800" b="1" smtClean="0">
                <a:solidFill>
                  <a:srgbClr val="000066"/>
                </a:solidFill>
              </a:rPr>
            </a:br>
            <a:r>
              <a:rPr lang="en-GB" sz="2800" b="1" smtClean="0">
                <a:solidFill>
                  <a:srgbClr val="000066"/>
                </a:solidFill>
              </a:rPr>
              <a:t>des 2 académies</a:t>
            </a:r>
            <a:endParaRPr lang="en-GB" sz="3600" b="1" smtClean="0">
              <a:solidFill>
                <a:srgbClr val="000066"/>
              </a:solidFill>
            </a:endParaRPr>
          </a:p>
        </p:txBody>
      </p:sp>
      <p:sp>
        <p:nvSpPr>
          <p:cNvPr id="149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4500" y="2205038"/>
            <a:ext cx="8915400" cy="2952750"/>
          </a:xfrm>
        </p:spPr>
        <p:txBody>
          <a:bodyPr/>
          <a:lstStyle/>
          <a:p>
            <a:pPr>
              <a:lnSpc>
                <a:spcPct val="71000"/>
              </a:lnSpc>
              <a:buFont typeface="StarSymbol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3600" smtClean="0">
              <a:solidFill>
                <a:srgbClr val="7A0622"/>
              </a:solidFill>
            </a:endParaRPr>
          </a:p>
          <a:p>
            <a:pPr>
              <a:lnSpc>
                <a:spcPct val="71000"/>
              </a:lnSpc>
              <a:buFont typeface="StarSymbol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3600" smtClean="0">
              <a:solidFill>
                <a:srgbClr val="808080"/>
              </a:solidFill>
            </a:endParaRPr>
          </a:p>
          <a:p>
            <a:pPr>
              <a:lnSpc>
                <a:spcPct val="71000"/>
              </a:lnSpc>
              <a:buSzPct val="41000"/>
              <a:buFont typeface="StarSymbol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3600" smtClean="0">
              <a:solidFill>
                <a:srgbClr val="808080"/>
              </a:solidFill>
            </a:endParaRPr>
          </a:p>
        </p:txBody>
      </p:sp>
      <p:sp>
        <p:nvSpPr>
          <p:cNvPr id="149507" name="Rectangle 4"/>
          <p:cNvSpPr>
            <a:spLocks noChangeArrowheads="1"/>
          </p:cNvSpPr>
          <p:nvPr/>
        </p:nvSpPr>
        <p:spPr bwMode="auto">
          <a:xfrm>
            <a:off x="417513" y="1916113"/>
            <a:ext cx="9145587" cy="39608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333375" indent="-333375">
              <a:lnSpc>
                <a:spcPct val="66000"/>
              </a:lnSpc>
              <a:spcBef>
                <a:spcPts val="800"/>
              </a:spcBef>
              <a:buClr>
                <a:srgbClr val="000000"/>
              </a:buClr>
              <a:buSzPct val="46000"/>
              <a:buFont typeface="StarSymbol"/>
              <a:buNone/>
            </a:pPr>
            <a:endParaRPr lang="fr-FR" sz="2000">
              <a:solidFill>
                <a:srgbClr val="000080"/>
              </a:solidFill>
            </a:endParaRPr>
          </a:p>
          <a:p>
            <a:pPr marL="333375" indent="-333375">
              <a:lnSpc>
                <a:spcPct val="66000"/>
              </a:lnSpc>
              <a:spcBef>
                <a:spcPts val="800"/>
              </a:spcBef>
              <a:buClr>
                <a:srgbClr val="000000"/>
              </a:buClr>
              <a:buSzPct val="46000"/>
              <a:buFont typeface="StarSymbol"/>
              <a:buNone/>
            </a:pPr>
            <a:r>
              <a:rPr lang="fr-FR">
                <a:solidFill>
                  <a:srgbClr val="000080"/>
                </a:solidFill>
              </a:rPr>
              <a:t>Les dossiers devront être remis entre le </a:t>
            </a:r>
          </a:p>
          <a:p>
            <a:pPr marL="333375" indent="-333375">
              <a:lnSpc>
                <a:spcPct val="66000"/>
              </a:lnSpc>
              <a:spcBef>
                <a:spcPts val="800"/>
              </a:spcBef>
              <a:buClr>
                <a:srgbClr val="000000"/>
              </a:buClr>
              <a:buSzPct val="46000"/>
              <a:buFont typeface="StarSymbol"/>
              <a:buNone/>
            </a:pPr>
            <a:r>
              <a:rPr lang="fr-FR">
                <a:solidFill>
                  <a:srgbClr val="000080"/>
                </a:solidFill>
              </a:rPr>
              <a:t>                   	</a:t>
            </a:r>
            <a:r>
              <a:rPr lang="fr-FR">
                <a:solidFill>
                  <a:srgbClr val="FF0000"/>
                </a:solidFill>
              </a:rPr>
              <a:t>1 avril et le 15 novembre 2012</a:t>
            </a:r>
            <a:r>
              <a:rPr lang="fr-FR">
                <a:solidFill>
                  <a:srgbClr val="000080"/>
                </a:solidFill>
              </a:rPr>
              <a:t>, </a:t>
            </a:r>
          </a:p>
          <a:p>
            <a:pPr marL="333375" indent="-333375">
              <a:lnSpc>
                <a:spcPct val="66000"/>
              </a:lnSpc>
              <a:spcBef>
                <a:spcPts val="800"/>
              </a:spcBef>
              <a:buClr>
                <a:srgbClr val="000000"/>
              </a:buClr>
              <a:buSzPct val="46000"/>
              <a:buFont typeface="StarSymbol"/>
              <a:buNone/>
            </a:pPr>
            <a:r>
              <a:rPr lang="fr-FR">
                <a:solidFill>
                  <a:srgbClr val="000080"/>
                </a:solidFill>
              </a:rPr>
              <a:t>en fonction des dates de passage en séance plénière ..</a:t>
            </a:r>
          </a:p>
          <a:p>
            <a:pPr marL="333375" indent="-333375">
              <a:lnSpc>
                <a:spcPct val="66000"/>
              </a:lnSpc>
              <a:spcBef>
                <a:spcPts val="800"/>
              </a:spcBef>
              <a:buClr>
                <a:srgbClr val="000000"/>
              </a:buClr>
              <a:buSzPct val="46000"/>
              <a:buFont typeface="StarSymbol"/>
              <a:buNone/>
            </a:pPr>
            <a:endParaRPr lang="fr-FR">
              <a:solidFill>
                <a:srgbClr val="000080"/>
              </a:solidFill>
            </a:endParaRPr>
          </a:p>
          <a:p>
            <a:pPr marL="333375" indent="-333375">
              <a:lnSpc>
                <a:spcPct val="66000"/>
              </a:lnSpc>
              <a:spcBef>
                <a:spcPts val="800"/>
              </a:spcBef>
              <a:buClr>
                <a:srgbClr val="000000"/>
              </a:buClr>
              <a:buSzPct val="46000"/>
              <a:buFont typeface="StarSymbol"/>
              <a:buNone/>
            </a:pPr>
            <a:endParaRPr lang="fr-FR">
              <a:solidFill>
                <a:srgbClr val="000080"/>
              </a:solidFill>
            </a:endParaRPr>
          </a:p>
          <a:p>
            <a:pPr marL="333375" indent="-333375">
              <a:lnSpc>
                <a:spcPct val="66000"/>
              </a:lnSpc>
              <a:spcBef>
                <a:spcPts val="800"/>
              </a:spcBef>
              <a:buClr>
                <a:srgbClr val="000000"/>
              </a:buClr>
              <a:buSzPct val="46000"/>
              <a:buFont typeface="StarSymbol"/>
              <a:buNone/>
            </a:pPr>
            <a:r>
              <a:rPr lang="fr-FR">
                <a:solidFill>
                  <a:srgbClr val="000080"/>
                </a:solidFill>
              </a:rPr>
              <a:t>L’examen, en séance plénière, s’effectuera entre </a:t>
            </a:r>
          </a:p>
          <a:p>
            <a:pPr marL="333375" indent="-333375">
              <a:lnSpc>
                <a:spcPct val="66000"/>
              </a:lnSpc>
              <a:spcBef>
                <a:spcPts val="800"/>
              </a:spcBef>
              <a:buClr>
                <a:srgbClr val="000000"/>
              </a:buClr>
              <a:buSzPct val="46000"/>
              <a:buFont typeface="StarSymbol"/>
              <a:buNone/>
            </a:pPr>
            <a:r>
              <a:rPr lang="fr-FR">
                <a:solidFill>
                  <a:srgbClr val="000080"/>
                </a:solidFill>
              </a:rPr>
              <a:t>						</a:t>
            </a:r>
            <a:r>
              <a:rPr lang="fr-FR">
                <a:solidFill>
                  <a:srgbClr val="FF0000"/>
                </a:solidFill>
              </a:rPr>
              <a:t>octobre 2012 et Mai 2013</a:t>
            </a:r>
            <a:r>
              <a:rPr lang="fr-FR">
                <a:solidFill>
                  <a:srgbClr val="000080"/>
                </a:solidFill>
              </a:rPr>
              <a:t> </a:t>
            </a:r>
          </a:p>
          <a:p>
            <a:pPr marL="333375" indent="-333375">
              <a:lnSpc>
                <a:spcPct val="66000"/>
              </a:lnSpc>
              <a:spcBef>
                <a:spcPts val="800"/>
              </a:spcBef>
              <a:buClr>
                <a:srgbClr val="000000"/>
              </a:buClr>
              <a:buSzPct val="46000"/>
              <a:buFont typeface="StarSymbol"/>
              <a:buNone/>
            </a:pPr>
            <a:endParaRPr lang="fr-FR">
              <a:solidFill>
                <a:srgbClr val="00008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09813" y="357188"/>
            <a:ext cx="7070725" cy="936625"/>
          </a:xfrm>
        </p:spPr>
        <p:txBody>
          <a:bodyPr/>
          <a:lstStyle/>
          <a:p>
            <a:pPr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b="1" smtClean="0">
                <a:solidFill>
                  <a:srgbClr val="000066"/>
                </a:solidFill>
              </a:rPr>
              <a:t/>
            </a:r>
            <a:br>
              <a:rPr lang="en-GB" sz="3600" b="1" smtClean="0">
                <a:solidFill>
                  <a:srgbClr val="000066"/>
                </a:solidFill>
              </a:rPr>
            </a:br>
            <a:r>
              <a:rPr lang="en-GB" sz="2400" b="1" smtClean="0">
                <a:solidFill>
                  <a:srgbClr val="000066"/>
                </a:solidFill>
              </a:rPr>
              <a:t>L’organisation et les contacts …</a:t>
            </a:r>
            <a:br>
              <a:rPr lang="en-GB" sz="2400" b="1" smtClean="0">
                <a:solidFill>
                  <a:srgbClr val="000066"/>
                </a:solidFill>
              </a:rPr>
            </a:br>
            <a:endParaRPr lang="en-GB" sz="2400" b="1" smtClean="0">
              <a:solidFill>
                <a:srgbClr val="000066"/>
              </a:solidFill>
            </a:endParaRPr>
          </a:p>
        </p:txBody>
      </p:sp>
      <p:sp>
        <p:nvSpPr>
          <p:cNvPr id="1515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1613" y="1773238"/>
            <a:ext cx="9705975" cy="3887787"/>
          </a:xfrm>
        </p:spPr>
        <p:txBody>
          <a:bodyPr/>
          <a:lstStyle/>
          <a:p>
            <a:pPr>
              <a:buFont typeface="StarSymbol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fr-FR" smtClean="0"/>
          </a:p>
          <a:p>
            <a:pPr>
              <a:buFont typeface="StarSymbol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2800" smtClean="0"/>
              <a:t>L’organisation sera préparée avec </a:t>
            </a:r>
          </a:p>
          <a:p>
            <a:pPr>
              <a:buFont typeface="StarSymbol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2800" smtClean="0"/>
              <a:t>le (la) rapporteur-e  principal-e…</a:t>
            </a:r>
          </a:p>
          <a:p>
            <a:pPr>
              <a:buFont typeface="StarSymbol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fr-FR" sz="2800" smtClean="0"/>
          </a:p>
          <a:p>
            <a:pPr>
              <a:buFont typeface="StarSymbol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fr-FR" sz="2800" smtClean="0"/>
          </a:p>
          <a:p>
            <a:pPr>
              <a:lnSpc>
                <a:spcPct val="100000"/>
              </a:lnSpc>
              <a:buFont typeface="StarSymbol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2800" smtClean="0"/>
              <a:t>Cette année les dates essentielles vous ont été annoncées BIEN avant le colloque </a:t>
            </a:r>
          </a:p>
          <a:p>
            <a:pPr>
              <a:buFont typeface="StarSymbol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fr-FR" sz="28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39975" y="476250"/>
            <a:ext cx="7070725" cy="792163"/>
          </a:xfrm>
        </p:spPr>
        <p:txBody>
          <a:bodyPr/>
          <a:lstStyle/>
          <a:p>
            <a:pPr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smtClean="0">
                <a:solidFill>
                  <a:srgbClr val="000066"/>
                </a:solidFill>
              </a:rPr>
              <a:t/>
            </a:r>
            <a:br>
              <a:rPr lang="en-GB" sz="3600" smtClean="0">
                <a:solidFill>
                  <a:srgbClr val="000066"/>
                </a:solidFill>
              </a:rPr>
            </a:br>
            <a:r>
              <a:rPr lang="en-GB" sz="3600" smtClean="0">
                <a:solidFill>
                  <a:srgbClr val="FF0000"/>
                </a:solidFill>
              </a:rPr>
              <a:t>Plénière :</a:t>
            </a:r>
            <a:r>
              <a:rPr lang="fr-FR" smtClean="0">
                <a:solidFill>
                  <a:srgbClr val="FF0000"/>
                </a:solidFill>
              </a:rPr>
              <a:t>Octobre 2012</a:t>
            </a:r>
            <a:br>
              <a:rPr lang="fr-FR" smtClean="0">
                <a:solidFill>
                  <a:srgbClr val="FF0000"/>
                </a:solidFill>
              </a:rPr>
            </a:br>
            <a:r>
              <a:rPr lang="fr-FR" sz="3200" smtClean="0">
                <a:solidFill>
                  <a:srgbClr val="FF0000"/>
                </a:solidFill>
              </a:rPr>
              <a:t>(4 établissements)</a:t>
            </a:r>
            <a:r>
              <a:rPr lang="fr-FR" smtClean="0">
                <a:solidFill>
                  <a:schemeClr val="accent2"/>
                </a:solidFill>
              </a:rPr>
              <a:t> </a:t>
            </a:r>
            <a:br>
              <a:rPr lang="fr-FR" smtClean="0">
                <a:solidFill>
                  <a:schemeClr val="accent2"/>
                </a:solidFill>
              </a:rPr>
            </a:br>
            <a:endParaRPr lang="en-GB" smtClean="0">
              <a:solidFill>
                <a:schemeClr val="accent2"/>
              </a:solidFill>
            </a:endParaRPr>
          </a:p>
        </p:txBody>
      </p:sp>
      <p:sp>
        <p:nvSpPr>
          <p:cNvPr id="1536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00213"/>
            <a:ext cx="9620250" cy="4321175"/>
          </a:xfrm>
        </p:spPr>
        <p:txBody>
          <a:bodyPr/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fr-FR" sz="2800" smtClean="0">
              <a:solidFill>
                <a:schemeClr val="accent2"/>
              </a:solidFill>
            </a:endParaRPr>
          </a:p>
          <a:p>
            <a:pPr algn="ctr">
              <a:buFont typeface="StarSymbol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2400" smtClean="0">
                <a:solidFill>
                  <a:schemeClr val="accent2"/>
                </a:solidFill>
              </a:rPr>
              <a:t>Dossier le 1 avril 2012 – Mission entre le 1 mai et le 30 juin 2012…</a:t>
            </a:r>
            <a:endParaRPr lang="fr-FR" smtClean="0"/>
          </a:p>
        </p:txBody>
      </p:sp>
      <p:sp>
        <p:nvSpPr>
          <p:cNvPr id="153603" name="Text Box 4"/>
          <p:cNvSpPr txBox="1">
            <a:spLocks noChangeArrowheads="1"/>
          </p:cNvSpPr>
          <p:nvPr/>
        </p:nvSpPr>
        <p:spPr bwMode="auto">
          <a:xfrm>
            <a:off x="128588" y="2636838"/>
            <a:ext cx="18923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6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200">
                <a:solidFill>
                  <a:schemeClr val="tx1"/>
                </a:solidFill>
              </a:rPr>
              <a:t>EBI</a:t>
            </a:r>
          </a:p>
        </p:txBody>
      </p:sp>
      <p:sp>
        <p:nvSpPr>
          <p:cNvPr id="153604" name="Text Box 5"/>
          <p:cNvSpPr txBox="1">
            <a:spLocks noChangeArrowheads="1"/>
          </p:cNvSpPr>
          <p:nvPr/>
        </p:nvSpPr>
        <p:spPr bwMode="auto">
          <a:xfrm>
            <a:off x="4305300" y="2636838"/>
            <a:ext cx="18923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6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200">
                <a:solidFill>
                  <a:schemeClr val="tx1"/>
                </a:solidFill>
              </a:rPr>
              <a:t>ISTOM</a:t>
            </a:r>
          </a:p>
        </p:txBody>
      </p:sp>
      <p:sp>
        <p:nvSpPr>
          <p:cNvPr id="153605" name="Text Box 6"/>
          <p:cNvSpPr txBox="1">
            <a:spLocks noChangeArrowheads="1"/>
          </p:cNvSpPr>
          <p:nvPr/>
        </p:nvSpPr>
        <p:spPr bwMode="auto">
          <a:xfrm>
            <a:off x="1785938" y="5516563"/>
            <a:ext cx="2179637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6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200">
                <a:solidFill>
                  <a:schemeClr val="tx1"/>
                </a:solidFill>
              </a:rPr>
              <a:t>      IOTA</a:t>
            </a:r>
          </a:p>
        </p:txBody>
      </p:sp>
      <p:sp>
        <p:nvSpPr>
          <p:cNvPr id="153606" name="Text Box 7"/>
          <p:cNvSpPr txBox="1">
            <a:spLocks noChangeArrowheads="1"/>
          </p:cNvSpPr>
          <p:nvPr/>
        </p:nvSpPr>
        <p:spPr bwMode="auto">
          <a:xfrm>
            <a:off x="0" y="2997200"/>
            <a:ext cx="324008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6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>
                <a:solidFill>
                  <a:schemeClr val="accent1"/>
                </a:solidFill>
              </a:rPr>
              <a:t>Robert PELLETIER</a:t>
            </a:r>
          </a:p>
        </p:txBody>
      </p:sp>
      <p:sp>
        <p:nvSpPr>
          <p:cNvPr id="153607" name="Text Box 8"/>
          <p:cNvSpPr txBox="1">
            <a:spLocks noChangeArrowheads="1"/>
          </p:cNvSpPr>
          <p:nvPr/>
        </p:nvSpPr>
        <p:spPr bwMode="auto">
          <a:xfrm>
            <a:off x="3657600" y="2997200"/>
            <a:ext cx="35274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6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>
                <a:solidFill>
                  <a:schemeClr val="accent1"/>
                </a:solidFill>
              </a:rPr>
              <a:t>Bernard ROMAN-AMAT</a:t>
            </a:r>
          </a:p>
        </p:txBody>
      </p:sp>
      <p:sp>
        <p:nvSpPr>
          <p:cNvPr id="153608" name="Text Box 9"/>
          <p:cNvSpPr txBox="1">
            <a:spLocks noChangeArrowheads="1"/>
          </p:cNvSpPr>
          <p:nvPr/>
        </p:nvSpPr>
        <p:spPr bwMode="auto">
          <a:xfrm>
            <a:off x="1785938" y="5876925"/>
            <a:ext cx="331311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6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>
                <a:solidFill>
                  <a:schemeClr val="accent1"/>
                </a:solidFill>
              </a:rPr>
              <a:t>Georges BEAUME</a:t>
            </a:r>
          </a:p>
        </p:txBody>
      </p:sp>
      <p:pic>
        <p:nvPicPr>
          <p:cNvPr id="153609" name="Picture 13" descr="G-Beau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5075" y="3789363"/>
            <a:ext cx="993775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10" name="Text Box 14"/>
          <p:cNvSpPr txBox="1">
            <a:spLocks noChangeArrowheads="1"/>
          </p:cNvSpPr>
          <p:nvPr/>
        </p:nvSpPr>
        <p:spPr bwMode="auto">
          <a:xfrm>
            <a:off x="5818188" y="5516563"/>
            <a:ext cx="40894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6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200">
                <a:solidFill>
                  <a:schemeClr val="tx1"/>
                </a:solidFill>
              </a:rPr>
              <a:t>      </a:t>
            </a:r>
            <a:r>
              <a:rPr lang="fr-FR" sz="2800">
                <a:solidFill>
                  <a:schemeClr val="tx1"/>
                </a:solidFill>
              </a:rPr>
              <a:t>Ponts et Chaussées</a:t>
            </a:r>
          </a:p>
        </p:txBody>
      </p:sp>
      <p:sp>
        <p:nvSpPr>
          <p:cNvPr id="153611" name="Text Box 15"/>
          <p:cNvSpPr txBox="1">
            <a:spLocks noChangeArrowheads="1"/>
          </p:cNvSpPr>
          <p:nvPr/>
        </p:nvSpPr>
        <p:spPr bwMode="auto">
          <a:xfrm>
            <a:off x="6970713" y="5876925"/>
            <a:ext cx="331311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6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>
                <a:solidFill>
                  <a:schemeClr val="accent1"/>
                </a:solidFill>
              </a:rPr>
              <a:t>Philippe MASSE</a:t>
            </a:r>
          </a:p>
        </p:txBody>
      </p:sp>
      <p:pic>
        <p:nvPicPr>
          <p:cNvPr id="153612" name="Picture 13" descr="PelletierRobert pho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7563"/>
            <a:ext cx="13335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13" name="Picture 9" descr="P-massé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58050" y="3860800"/>
            <a:ext cx="1535113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14" name="Picture 15" descr="roman-ama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10125" y="3429000"/>
            <a:ext cx="1490663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9175" y="836613"/>
            <a:ext cx="7070725" cy="792162"/>
          </a:xfrm>
        </p:spPr>
        <p:txBody>
          <a:bodyPr/>
          <a:lstStyle/>
          <a:p>
            <a:pPr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mtClean="0">
                <a:solidFill>
                  <a:srgbClr val="000066"/>
                </a:solidFill>
              </a:rPr>
              <a:t/>
            </a:r>
            <a:br>
              <a:rPr lang="en-GB" smtClean="0">
                <a:solidFill>
                  <a:srgbClr val="000066"/>
                </a:solidFill>
              </a:rPr>
            </a:br>
            <a:r>
              <a:rPr lang="en-GB" smtClean="0">
                <a:solidFill>
                  <a:srgbClr val="FF0000"/>
                </a:solidFill>
              </a:rPr>
              <a:t>Plénière : </a:t>
            </a:r>
            <a:r>
              <a:rPr lang="fr-FR" sz="4400" smtClean="0">
                <a:solidFill>
                  <a:srgbClr val="FF0000"/>
                </a:solidFill>
              </a:rPr>
              <a:t>Novembre 2012</a:t>
            </a:r>
            <a:br>
              <a:rPr lang="fr-FR" sz="4400" smtClean="0">
                <a:solidFill>
                  <a:srgbClr val="FF0000"/>
                </a:solidFill>
              </a:rPr>
            </a:br>
            <a:r>
              <a:rPr lang="fr-FR" sz="3200" smtClean="0">
                <a:solidFill>
                  <a:srgbClr val="FF0000"/>
                </a:solidFill>
              </a:rPr>
              <a:t>(4 établissements)</a:t>
            </a:r>
            <a:r>
              <a:rPr lang="fr-FR" sz="4400" smtClean="0">
                <a:solidFill>
                  <a:srgbClr val="FF0000"/>
                </a:solidFill>
              </a:rPr>
              <a:t/>
            </a:r>
            <a:br>
              <a:rPr lang="fr-FR" sz="4400" smtClean="0">
                <a:solidFill>
                  <a:srgbClr val="FF0000"/>
                </a:solidFill>
              </a:rPr>
            </a:br>
            <a:r>
              <a:rPr lang="fr-FR" sz="4400" smtClean="0">
                <a:solidFill>
                  <a:schemeClr val="accent2"/>
                </a:solidFill>
              </a:rPr>
              <a:t> </a:t>
            </a:r>
            <a:br>
              <a:rPr lang="fr-FR" sz="4400" smtClean="0">
                <a:solidFill>
                  <a:schemeClr val="accent2"/>
                </a:solidFill>
              </a:rPr>
            </a:br>
            <a:endParaRPr lang="en-GB" sz="4400" smtClean="0">
              <a:solidFill>
                <a:schemeClr val="accent2"/>
              </a:solidFill>
            </a:endParaRPr>
          </a:p>
        </p:txBody>
      </p:sp>
      <p:sp>
        <p:nvSpPr>
          <p:cNvPr id="155650" name="Text Box 4"/>
          <p:cNvSpPr txBox="1">
            <a:spLocks noChangeArrowheads="1"/>
          </p:cNvSpPr>
          <p:nvPr/>
        </p:nvSpPr>
        <p:spPr bwMode="auto">
          <a:xfrm>
            <a:off x="0" y="2276475"/>
            <a:ext cx="403225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6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200">
                <a:solidFill>
                  <a:schemeClr val="tx1"/>
                </a:solidFill>
              </a:rPr>
              <a:t>Polytechnique</a:t>
            </a:r>
          </a:p>
        </p:txBody>
      </p:sp>
      <p:sp>
        <p:nvSpPr>
          <p:cNvPr id="155651" name="Text Box 5"/>
          <p:cNvSpPr txBox="1">
            <a:spLocks noChangeArrowheads="1"/>
          </p:cNvSpPr>
          <p:nvPr/>
        </p:nvSpPr>
        <p:spPr bwMode="auto">
          <a:xfrm>
            <a:off x="4968875" y="2276475"/>
            <a:ext cx="1166813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6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200">
                <a:solidFill>
                  <a:schemeClr val="tx1"/>
                </a:solidFill>
              </a:rPr>
              <a:t>EPF</a:t>
            </a:r>
          </a:p>
        </p:txBody>
      </p:sp>
      <p:sp>
        <p:nvSpPr>
          <p:cNvPr id="155652" name="Text Box 6"/>
          <p:cNvSpPr txBox="1">
            <a:spLocks noChangeArrowheads="1"/>
          </p:cNvSpPr>
          <p:nvPr/>
        </p:nvSpPr>
        <p:spPr bwMode="auto">
          <a:xfrm>
            <a:off x="2144713" y="5588000"/>
            <a:ext cx="388937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6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200">
                <a:solidFill>
                  <a:schemeClr val="tx1"/>
                </a:solidFill>
              </a:rPr>
              <a:t>Centrale Paris</a:t>
            </a:r>
          </a:p>
        </p:txBody>
      </p:sp>
      <p:sp>
        <p:nvSpPr>
          <p:cNvPr id="155653" name="Text Box 7"/>
          <p:cNvSpPr txBox="1">
            <a:spLocks noChangeArrowheads="1"/>
          </p:cNvSpPr>
          <p:nvPr/>
        </p:nvSpPr>
        <p:spPr bwMode="auto">
          <a:xfrm>
            <a:off x="4465638" y="2635250"/>
            <a:ext cx="2720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>
                <a:solidFill>
                  <a:schemeClr val="accent1"/>
                </a:solidFill>
              </a:rPr>
              <a:t>Patrick GERLIER</a:t>
            </a:r>
          </a:p>
        </p:txBody>
      </p:sp>
      <p:sp>
        <p:nvSpPr>
          <p:cNvPr id="155654" name="Text Box 8"/>
          <p:cNvSpPr txBox="1">
            <a:spLocks noChangeArrowheads="1"/>
          </p:cNvSpPr>
          <p:nvPr/>
        </p:nvSpPr>
        <p:spPr bwMode="auto">
          <a:xfrm>
            <a:off x="0" y="2635250"/>
            <a:ext cx="30257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6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>
                <a:solidFill>
                  <a:schemeClr val="accent1"/>
                </a:solidFill>
              </a:rPr>
              <a:t>Paul GAILLARD</a:t>
            </a:r>
          </a:p>
        </p:txBody>
      </p:sp>
      <p:sp>
        <p:nvSpPr>
          <p:cNvPr id="155655" name="Text Box 9"/>
          <p:cNvSpPr txBox="1">
            <a:spLocks noChangeArrowheads="1"/>
          </p:cNvSpPr>
          <p:nvPr/>
        </p:nvSpPr>
        <p:spPr bwMode="auto">
          <a:xfrm>
            <a:off x="2216150" y="6046788"/>
            <a:ext cx="331311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6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>
                <a:solidFill>
                  <a:schemeClr val="accent1"/>
                </a:solidFill>
              </a:rPr>
              <a:t>Maurice PINKUS</a:t>
            </a:r>
          </a:p>
        </p:txBody>
      </p:sp>
      <p:sp>
        <p:nvSpPr>
          <p:cNvPr id="155656" name="Text Box 13"/>
          <p:cNvSpPr txBox="1">
            <a:spLocks noChangeArrowheads="1"/>
          </p:cNvSpPr>
          <p:nvPr/>
        </p:nvSpPr>
        <p:spPr bwMode="auto">
          <a:xfrm>
            <a:off x="6249988" y="5588000"/>
            <a:ext cx="388937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6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200">
                <a:solidFill>
                  <a:schemeClr val="tx1"/>
                </a:solidFill>
              </a:rPr>
              <a:t>Université Paris 11</a:t>
            </a:r>
          </a:p>
        </p:txBody>
      </p:sp>
      <p:sp>
        <p:nvSpPr>
          <p:cNvPr id="155657" name="Text Box 14"/>
          <p:cNvSpPr txBox="1">
            <a:spLocks noChangeArrowheads="1"/>
          </p:cNvSpPr>
          <p:nvPr/>
        </p:nvSpPr>
        <p:spPr bwMode="auto">
          <a:xfrm>
            <a:off x="7329488" y="6046788"/>
            <a:ext cx="25781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6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>
                <a:solidFill>
                  <a:schemeClr val="accent1"/>
                </a:solidFill>
              </a:rPr>
              <a:t>Marc PEYRADE</a:t>
            </a:r>
          </a:p>
        </p:txBody>
      </p:sp>
      <p:pic>
        <p:nvPicPr>
          <p:cNvPr id="155658" name="Picture 8" descr="M-Pink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0975" y="3787775"/>
            <a:ext cx="1319213" cy="164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9" name="Picture 9" descr="P-Gaillar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8" y="2851150"/>
            <a:ext cx="1401762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60" name="Picture 7" descr="P-Gerli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70488" y="3140075"/>
            <a:ext cx="1258887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61" name="Picture 4" descr="M-Peyrad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62875" y="3571875"/>
            <a:ext cx="13208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62" name="Rectangle 3"/>
          <p:cNvSpPr>
            <a:spLocks noChangeArrowheads="1"/>
          </p:cNvSpPr>
          <p:nvPr/>
        </p:nvSpPr>
        <p:spPr bwMode="auto">
          <a:xfrm>
            <a:off x="0" y="1484313"/>
            <a:ext cx="9620250" cy="432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lnSpc>
                <a:spcPct val="66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fr-FR" sz="2800">
              <a:solidFill>
                <a:schemeClr val="accent2"/>
              </a:solidFill>
            </a:endParaRPr>
          </a:p>
          <a:p>
            <a:pPr marL="342900" indent="-342900" algn="ctr" eaLnBrk="0" hangingPunct="0">
              <a:lnSpc>
                <a:spcPct val="66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StarSymbol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>
                <a:solidFill>
                  <a:schemeClr val="accent2"/>
                </a:solidFill>
              </a:rPr>
              <a:t>Dossier le 1 avril 2012 – Mission entre le 1 mai et le 30 juin 2012…</a:t>
            </a:r>
            <a:endParaRPr lang="fr-FR" sz="3200">
              <a:solidFill>
                <a:srgbClr val="00008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39975" y="476250"/>
            <a:ext cx="7070725" cy="792163"/>
          </a:xfrm>
        </p:spPr>
        <p:txBody>
          <a:bodyPr/>
          <a:lstStyle/>
          <a:p>
            <a:pPr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mtClean="0">
                <a:solidFill>
                  <a:srgbClr val="000066"/>
                </a:solidFill>
              </a:rPr>
              <a:t/>
            </a:r>
            <a:br>
              <a:rPr lang="en-GB" smtClean="0">
                <a:solidFill>
                  <a:srgbClr val="000066"/>
                </a:solidFill>
              </a:rPr>
            </a:br>
            <a:r>
              <a:rPr lang="en-GB" smtClean="0">
                <a:solidFill>
                  <a:srgbClr val="FF0000"/>
                </a:solidFill>
              </a:rPr>
              <a:t>Plénière : </a:t>
            </a:r>
            <a:r>
              <a:rPr lang="fr-FR" sz="4400" smtClean="0">
                <a:solidFill>
                  <a:srgbClr val="FF0000"/>
                </a:solidFill>
              </a:rPr>
              <a:t>Décembre 2012</a:t>
            </a:r>
            <a:r>
              <a:rPr lang="fr-FR" sz="4400" smtClean="0">
                <a:solidFill>
                  <a:schemeClr val="accent2"/>
                </a:solidFill>
              </a:rPr>
              <a:t/>
            </a:r>
            <a:br>
              <a:rPr lang="fr-FR" sz="4400" smtClean="0">
                <a:solidFill>
                  <a:schemeClr val="accent2"/>
                </a:solidFill>
              </a:rPr>
            </a:br>
            <a:r>
              <a:rPr lang="fr-FR" sz="3200" smtClean="0">
                <a:solidFill>
                  <a:srgbClr val="FF0000"/>
                </a:solidFill>
              </a:rPr>
              <a:t>(4 établissements)</a:t>
            </a:r>
            <a:br>
              <a:rPr lang="fr-FR" sz="3200" smtClean="0">
                <a:solidFill>
                  <a:srgbClr val="FF0000"/>
                </a:solidFill>
              </a:rPr>
            </a:br>
            <a:endParaRPr lang="en-GB" sz="3200" smtClean="0">
              <a:solidFill>
                <a:srgbClr val="FF0000"/>
              </a:solidFill>
            </a:endParaRPr>
          </a:p>
        </p:txBody>
      </p:sp>
      <p:sp>
        <p:nvSpPr>
          <p:cNvPr id="1576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57338"/>
            <a:ext cx="9907588" cy="4321175"/>
          </a:xfrm>
        </p:spPr>
        <p:txBody>
          <a:bodyPr/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fr-FR" sz="2800" smtClean="0">
              <a:solidFill>
                <a:schemeClr val="accent2"/>
              </a:solidFill>
            </a:endParaRPr>
          </a:p>
          <a:p>
            <a:pPr algn="ctr">
              <a:buFont typeface="StarSymbol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2400" smtClean="0">
                <a:solidFill>
                  <a:schemeClr val="accent2"/>
                </a:solidFill>
              </a:rPr>
              <a:t>Dossier le 15 Juin 2012 – Mission entre le 1 septembre  et le 15 Octobre </a:t>
            </a:r>
            <a:endParaRPr lang="fr-FR" smtClean="0"/>
          </a:p>
        </p:txBody>
      </p:sp>
      <p:sp>
        <p:nvSpPr>
          <p:cNvPr id="157699" name="Text Box 4"/>
          <p:cNvSpPr txBox="1">
            <a:spLocks noChangeArrowheads="1"/>
          </p:cNvSpPr>
          <p:nvPr/>
        </p:nvSpPr>
        <p:spPr bwMode="auto">
          <a:xfrm>
            <a:off x="2362200" y="2276475"/>
            <a:ext cx="403225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6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200">
                <a:solidFill>
                  <a:schemeClr val="tx1"/>
                </a:solidFill>
              </a:rPr>
              <a:t>ENSEA</a:t>
            </a:r>
          </a:p>
        </p:txBody>
      </p:sp>
      <p:sp>
        <p:nvSpPr>
          <p:cNvPr id="157700" name="Text Box 5"/>
          <p:cNvSpPr txBox="1">
            <a:spLocks noChangeArrowheads="1"/>
          </p:cNvSpPr>
          <p:nvPr/>
        </p:nvSpPr>
        <p:spPr bwMode="auto">
          <a:xfrm>
            <a:off x="4940300" y="5661025"/>
            <a:ext cx="208915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6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200">
                <a:solidFill>
                  <a:schemeClr val="tx1"/>
                </a:solidFill>
              </a:rPr>
              <a:t>EFREI</a:t>
            </a:r>
          </a:p>
        </p:txBody>
      </p:sp>
      <p:sp>
        <p:nvSpPr>
          <p:cNvPr id="157701" name="Text Box 6"/>
          <p:cNvSpPr txBox="1">
            <a:spLocks noChangeArrowheads="1"/>
          </p:cNvSpPr>
          <p:nvPr/>
        </p:nvSpPr>
        <p:spPr bwMode="auto">
          <a:xfrm>
            <a:off x="-28575" y="5661025"/>
            <a:ext cx="2592388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6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200">
                <a:solidFill>
                  <a:schemeClr val="tx1"/>
                </a:solidFill>
              </a:rPr>
              <a:t>ESIGETEL</a:t>
            </a:r>
          </a:p>
        </p:txBody>
      </p:sp>
      <p:sp>
        <p:nvSpPr>
          <p:cNvPr id="157702" name="Text Box 7"/>
          <p:cNvSpPr txBox="1">
            <a:spLocks noChangeArrowheads="1"/>
          </p:cNvSpPr>
          <p:nvPr/>
        </p:nvSpPr>
        <p:spPr bwMode="auto">
          <a:xfrm>
            <a:off x="2089150" y="2708275"/>
            <a:ext cx="345598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6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>
                <a:solidFill>
                  <a:schemeClr val="accent1"/>
                </a:solidFill>
              </a:rPr>
              <a:t>Hervé COPPIER</a:t>
            </a:r>
          </a:p>
        </p:txBody>
      </p:sp>
      <p:sp>
        <p:nvSpPr>
          <p:cNvPr id="157703" name="Text Box 8"/>
          <p:cNvSpPr txBox="1">
            <a:spLocks noChangeArrowheads="1"/>
          </p:cNvSpPr>
          <p:nvPr/>
        </p:nvSpPr>
        <p:spPr bwMode="auto">
          <a:xfrm>
            <a:off x="4233863" y="6021388"/>
            <a:ext cx="439261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6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>
                <a:solidFill>
                  <a:schemeClr val="accent1"/>
                </a:solidFill>
              </a:rPr>
              <a:t>Pierre FLEISCHMANN</a:t>
            </a:r>
          </a:p>
        </p:txBody>
      </p:sp>
      <p:sp>
        <p:nvSpPr>
          <p:cNvPr id="157704" name="Text Box 9"/>
          <p:cNvSpPr txBox="1">
            <a:spLocks noChangeArrowheads="1"/>
          </p:cNvSpPr>
          <p:nvPr/>
        </p:nvSpPr>
        <p:spPr bwMode="auto">
          <a:xfrm>
            <a:off x="0" y="6021388"/>
            <a:ext cx="38163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6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>
                <a:solidFill>
                  <a:schemeClr val="accent1"/>
                </a:solidFill>
              </a:rPr>
              <a:t>Alain JENEVEAU</a:t>
            </a:r>
          </a:p>
        </p:txBody>
      </p:sp>
      <p:sp>
        <p:nvSpPr>
          <p:cNvPr id="157705" name="Text Box 10"/>
          <p:cNvSpPr txBox="1">
            <a:spLocks noChangeArrowheads="1"/>
          </p:cNvSpPr>
          <p:nvPr/>
        </p:nvSpPr>
        <p:spPr bwMode="auto">
          <a:xfrm>
            <a:off x="6178550" y="2276475"/>
            <a:ext cx="408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800">
                <a:solidFill>
                  <a:schemeClr val="tx1"/>
                </a:solidFill>
              </a:rPr>
              <a:t>TELECOM SUDParis</a:t>
            </a:r>
          </a:p>
        </p:txBody>
      </p:sp>
      <p:sp>
        <p:nvSpPr>
          <p:cNvPr id="157706" name="Text Box 11"/>
          <p:cNvSpPr txBox="1">
            <a:spLocks noChangeArrowheads="1"/>
          </p:cNvSpPr>
          <p:nvPr/>
        </p:nvSpPr>
        <p:spPr bwMode="auto">
          <a:xfrm>
            <a:off x="6737350" y="2708275"/>
            <a:ext cx="3170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>
                <a:solidFill>
                  <a:schemeClr val="accent1"/>
                </a:solidFill>
              </a:rPr>
              <a:t>Renaud BALAGUER</a:t>
            </a:r>
          </a:p>
        </p:txBody>
      </p:sp>
      <p:pic>
        <p:nvPicPr>
          <p:cNvPr id="157707" name="Picture 13" descr="Photo2 A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75" y="3284538"/>
            <a:ext cx="1439863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708" name="Picture 5" descr="P-Fleischman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1925" y="3500438"/>
            <a:ext cx="1584325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709" name="Picture 15" descr="balagu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5388" y="3141663"/>
            <a:ext cx="1509712" cy="17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710" name="Picture 16" descr="coppi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9538" y="3141663"/>
            <a:ext cx="1452562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r-FR" smtClean="0"/>
              <a:t>Nombre de dossiers </a:t>
            </a:r>
            <a:br>
              <a:rPr lang="fr-FR" smtClean="0"/>
            </a:br>
            <a:r>
              <a:rPr lang="fr-FR" smtClean="0"/>
              <a:t>traités par la CTI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561975" y="1700213"/>
            <a:ext cx="8907463" cy="4341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sz="3200">
              <a:solidFill>
                <a:srgbClr val="000080"/>
              </a:solidFill>
            </a:endParaRPr>
          </a:p>
          <a:p>
            <a:pPr marL="342900" indent="-34290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200">
                <a:solidFill>
                  <a:srgbClr val="000080"/>
                </a:solidFill>
              </a:rPr>
              <a:t>Dossiers </a:t>
            </a:r>
          </a:p>
          <a:p>
            <a:pPr marL="342900" indent="-34290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200">
                <a:solidFill>
                  <a:srgbClr val="000080"/>
                </a:solidFill>
              </a:rPr>
              <a:t>	- de 75 à 100 établissements par an</a:t>
            </a:r>
          </a:p>
          <a:p>
            <a:pPr marL="342900" indent="-34290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200">
                <a:solidFill>
                  <a:srgbClr val="000080"/>
                </a:solidFill>
              </a:rPr>
              <a:t>	- 150 à 250 diplômes ou spécialités</a:t>
            </a:r>
          </a:p>
          <a:p>
            <a:pPr marL="342900" indent="-34290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200">
                <a:solidFill>
                  <a:srgbClr val="000080"/>
                </a:solidFill>
              </a:rPr>
              <a:t>Exemple : 2009-2010: 245 formations</a:t>
            </a:r>
          </a:p>
          <a:p>
            <a:pPr marL="342900" indent="-34290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sz="3200">
              <a:solidFill>
                <a:srgbClr val="000080"/>
              </a:solidFill>
            </a:endParaRPr>
          </a:p>
          <a:p>
            <a:pPr marL="342900" indent="-34290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200">
                <a:solidFill>
                  <a:srgbClr val="000080"/>
                </a:solidFill>
              </a:rPr>
              <a:t>30-50% hors périodique</a:t>
            </a:r>
          </a:p>
          <a:p>
            <a:pPr marL="342900" indent="-34290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sz="3200">
              <a:solidFill>
                <a:srgbClr val="00008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39975" y="476250"/>
            <a:ext cx="7070725" cy="792163"/>
          </a:xfrm>
        </p:spPr>
        <p:txBody>
          <a:bodyPr/>
          <a:lstStyle/>
          <a:p>
            <a:pPr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mtClean="0">
                <a:solidFill>
                  <a:srgbClr val="000066"/>
                </a:solidFill>
              </a:rPr>
              <a:t/>
            </a:r>
            <a:br>
              <a:rPr lang="en-GB" smtClean="0">
                <a:solidFill>
                  <a:srgbClr val="000066"/>
                </a:solidFill>
              </a:rPr>
            </a:br>
            <a:r>
              <a:rPr lang="en-GB" smtClean="0">
                <a:solidFill>
                  <a:srgbClr val="FF0000"/>
                </a:solidFill>
              </a:rPr>
              <a:t>Plénière : </a:t>
            </a:r>
            <a:r>
              <a:rPr lang="fr-FR" sz="4400" smtClean="0">
                <a:solidFill>
                  <a:srgbClr val="FF0000"/>
                </a:solidFill>
              </a:rPr>
              <a:t>Janvier 2013/1</a:t>
            </a:r>
            <a:br>
              <a:rPr lang="fr-FR" sz="4400" smtClean="0">
                <a:solidFill>
                  <a:srgbClr val="FF0000"/>
                </a:solidFill>
              </a:rPr>
            </a:br>
            <a:r>
              <a:rPr lang="fr-FR" sz="3200" smtClean="0">
                <a:solidFill>
                  <a:srgbClr val="FF0000"/>
                </a:solidFill>
              </a:rPr>
              <a:t>(7 établissements)</a:t>
            </a:r>
            <a:r>
              <a:rPr lang="fr-FR" sz="4400" smtClean="0">
                <a:solidFill>
                  <a:schemeClr val="accent2"/>
                </a:solidFill>
              </a:rPr>
              <a:t> </a:t>
            </a:r>
            <a:br>
              <a:rPr lang="fr-FR" sz="4400" smtClean="0">
                <a:solidFill>
                  <a:schemeClr val="accent2"/>
                </a:solidFill>
              </a:rPr>
            </a:br>
            <a:endParaRPr lang="en-GB" sz="4400" smtClean="0">
              <a:solidFill>
                <a:schemeClr val="accent2"/>
              </a:solidFill>
            </a:endParaRPr>
          </a:p>
        </p:txBody>
      </p:sp>
      <p:sp>
        <p:nvSpPr>
          <p:cNvPr id="1597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28775"/>
            <a:ext cx="9907588" cy="4321175"/>
          </a:xfrm>
        </p:spPr>
        <p:txBody>
          <a:bodyPr/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fr-FR" sz="2800" smtClean="0">
              <a:solidFill>
                <a:schemeClr val="accent2"/>
              </a:solidFill>
            </a:endParaRPr>
          </a:p>
          <a:p>
            <a:pPr algn="ctr">
              <a:buFont typeface="StarSymbol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2400" smtClean="0">
                <a:solidFill>
                  <a:schemeClr val="accent2"/>
                </a:solidFill>
              </a:rPr>
              <a:t>Dossier le 15 Juin 2012 – Mission entre le 1 septembre  et le 15 Octobre </a:t>
            </a:r>
            <a:endParaRPr lang="fr-FR" smtClean="0"/>
          </a:p>
        </p:txBody>
      </p:sp>
      <p:sp>
        <p:nvSpPr>
          <p:cNvPr id="159747" name="Text Box 4"/>
          <p:cNvSpPr txBox="1">
            <a:spLocks noChangeArrowheads="1"/>
          </p:cNvSpPr>
          <p:nvPr/>
        </p:nvSpPr>
        <p:spPr bwMode="auto">
          <a:xfrm>
            <a:off x="0" y="2565400"/>
            <a:ext cx="403225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6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200">
                <a:solidFill>
                  <a:schemeClr val="tx1"/>
                </a:solidFill>
              </a:rPr>
              <a:t>ESTACA</a:t>
            </a:r>
          </a:p>
        </p:txBody>
      </p:sp>
      <p:sp>
        <p:nvSpPr>
          <p:cNvPr id="159748" name="Text Box 5"/>
          <p:cNvSpPr txBox="1">
            <a:spLocks noChangeArrowheads="1"/>
          </p:cNvSpPr>
          <p:nvPr/>
        </p:nvSpPr>
        <p:spPr bwMode="auto">
          <a:xfrm>
            <a:off x="4213225" y="4938713"/>
            <a:ext cx="1841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6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/>
          </a:p>
        </p:txBody>
      </p:sp>
      <p:sp>
        <p:nvSpPr>
          <p:cNvPr id="159749" name="Text Box 6"/>
          <p:cNvSpPr txBox="1">
            <a:spLocks noChangeArrowheads="1"/>
          </p:cNvSpPr>
          <p:nvPr/>
        </p:nvSpPr>
        <p:spPr bwMode="auto">
          <a:xfrm>
            <a:off x="0" y="2924175"/>
            <a:ext cx="396081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6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>
                <a:solidFill>
                  <a:schemeClr val="accent1"/>
                </a:solidFill>
              </a:rPr>
              <a:t>Noel CLAVELLOUX</a:t>
            </a:r>
          </a:p>
        </p:txBody>
      </p:sp>
      <p:sp>
        <p:nvSpPr>
          <p:cNvPr id="159750" name="Text Box 7"/>
          <p:cNvSpPr txBox="1">
            <a:spLocks noChangeArrowheads="1"/>
          </p:cNvSpPr>
          <p:nvPr/>
        </p:nvSpPr>
        <p:spPr bwMode="auto">
          <a:xfrm>
            <a:off x="2649538" y="5661025"/>
            <a:ext cx="3744912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6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200">
                <a:solidFill>
                  <a:schemeClr val="tx1"/>
                </a:solidFill>
              </a:rPr>
              <a:t>ESFF</a:t>
            </a:r>
          </a:p>
        </p:txBody>
      </p:sp>
      <p:sp>
        <p:nvSpPr>
          <p:cNvPr id="159751" name="Text Box 11"/>
          <p:cNvSpPr txBox="1">
            <a:spLocks noChangeArrowheads="1"/>
          </p:cNvSpPr>
          <p:nvPr/>
        </p:nvSpPr>
        <p:spPr bwMode="auto">
          <a:xfrm>
            <a:off x="5097463" y="5661025"/>
            <a:ext cx="403225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6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200">
                <a:solidFill>
                  <a:schemeClr val="tx1"/>
                </a:solidFill>
              </a:rPr>
              <a:t>Université Paris10</a:t>
            </a:r>
          </a:p>
        </p:txBody>
      </p:sp>
      <p:sp>
        <p:nvSpPr>
          <p:cNvPr id="159752" name="Text Box 12"/>
          <p:cNvSpPr txBox="1">
            <a:spLocks noChangeArrowheads="1"/>
          </p:cNvSpPr>
          <p:nvPr/>
        </p:nvSpPr>
        <p:spPr bwMode="auto">
          <a:xfrm>
            <a:off x="3729038" y="5949950"/>
            <a:ext cx="396081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6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>
                <a:solidFill>
                  <a:schemeClr val="accent1"/>
                </a:solidFill>
              </a:rPr>
              <a:t>Pascal RAY</a:t>
            </a:r>
          </a:p>
        </p:txBody>
      </p:sp>
      <p:sp>
        <p:nvSpPr>
          <p:cNvPr id="159753" name="Text Box 13"/>
          <p:cNvSpPr txBox="1">
            <a:spLocks noChangeArrowheads="1"/>
          </p:cNvSpPr>
          <p:nvPr/>
        </p:nvSpPr>
        <p:spPr bwMode="auto">
          <a:xfrm>
            <a:off x="6681788" y="2565400"/>
            <a:ext cx="3744912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6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200">
                <a:solidFill>
                  <a:schemeClr val="tx1"/>
                </a:solidFill>
              </a:rPr>
              <a:t>SUPMECA</a:t>
            </a:r>
          </a:p>
        </p:txBody>
      </p:sp>
      <p:sp>
        <p:nvSpPr>
          <p:cNvPr id="159754" name="Text Box 14"/>
          <p:cNvSpPr txBox="1">
            <a:spLocks noChangeArrowheads="1"/>
          </p:cNvSpPr>
          <p:nvPr/>
        </p:nvSpPr>
        <p:spPr bwMode="auto">
          <a:xfrm>
            <a:off x="7113588" y="2924175"/>
            <a:ext cx="396081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6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>
                <a:solidFill>
                  <a:schemeClr val="accent1"/>
                </a:solidFill>
              </a:rPr>
              <a:t>Yves BREVAL</a:t>
            </a:r>
          </a:p>
        </p:txBody>
      </p:sp>
      <p:pic>
        <p:nvPicPr>
          <p:cNvPr id="159755" name="Picture 4" descr="Y-Brev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5388" y="3357563"/>
            <a:ext cx="1193800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56" name="Picture 15" descr="Pascal_RA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4938" y="3573463"/>
            <a:ext cx="1404937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57" name="Picture 6" descr="N-Clavellou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950" y="3357563"/>
            <a:ext cx="1296988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39975" y="476250"/>
            <a:ext cx="7070725" cy="792163"/>
          </a:xfrm>
        </p:spPr>
        <p:txBody>
          <a:bodyPr/>
          <a:lstStyle/>
          <a:p>
            <a:pPr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mtClean="0">
                <a:solidFill>
                  <a:srgbClr val="000066"/>
                </a:solidFill>
              </a:rPr>
              <a:t/>
            </a:r>
            <a:br>
              <a:rPr lang="en-GB" smtClean="0">
                <a:solidFill>
                  <a:srgbClr val="000066"/>
                </a:solidFill>
              </a:rPr>
            </a:br>
            <a:r>
              <a:rPr lang="en-GB" smtClean="0">
                <a:solidFill>
                  <a:srgbClr val="FF0000"/>
                </a:solidFill>
              </a:rPr>
              <a:t>Plénière : </a:t>
            </a:r>
            <a:r>
              <a:rPr lang="fr-FR" sz="4400" smtClean="0">
                <a:solidFill>
                  <a:srgbClr val="FF0000"/>
                </a:solidFill>
              </a:rPr>
              <a:t>Janvier 2013/2</a:t>
            </a:r>
            <a:br>
              <a:rPr lang="fr-FR" sz="4400" smtClean="0">
                <a:solidFill>
                  <a:srgbClr val="FF0000"/>
                </a:solidFill>
              </a:rPr>
            </a:br>
            <a:r>
              <a:rPr lang="fr-FR" sz="3200" smtClean="0">
                <a:solidFill>
                  <a:srgbClr val="FF0000"/>
                </a:solidFill>
              </a:rPr>
              <a:t>(7 établissements)</a:t>
            </a:r>
            <a:r>
              <a:rPr lang="fr-FR" sz="4400" smtClean="0">
                <a:solidFill>
                  <a:schemeClr val="accent2"/>
                </a:solidFill>
              </a:rPr>
              <a:t> </a:t>
            </a:r>
            <a:br>
              <a:rPr lang="fr-FR" sz="4400" smtClean="0">
                <a:solidFill>
                  <a:schemeClr val="accent2"/>
                </a:solidFill>
              </a:rPr>
            </a:br>
            <a:endParaRPr lang="en-GB" sz="4400" smtClean="0">
              <a:solidFill>
                <a:schemeClr val="accent2"/>
              </a:solidFill>
            </a:endParaRPr>
          </a:p>
        </p:txBody>
      </p:sp>
      <p:sp>
        <p:nvSpPr>
          <p:cNvPr id="161794" name="Text Box 4"/>
          <p:cNvSpPr txBox="1">
            <a:spLocks noChangeArrowheads="1"/>
          </p:cNvSpPr>
          <p:nvPr/>
        </p:nvSpPr>
        <p:spPr bwMode="auto">
          <a:xfrm>
            <a:off x="417513" y="2492375"/>
            <a:ext cx="403225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6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200">
                <a:solidFill>
                  <a:schemeClr val="tx1"/>
                </a:solidFill>
              </a:rPr>
              <a:t>SUPELEC</a:t>
            </a:r>
          </a:p>
        </p:txBody>
      </p:sp>
      <p:sp>
        <p:nvSpPr>
          <p:cNvPr id="161795" name="Text Box 5"/>
          <p:cNvSpPr txBox="1">
            <a:spLocks noChangeArrowheads="1"/>
          </p:cNvSpPr>
          <p:nvPr/>
        </p:nvSpPr>
        <p:spPr bwMode="auto">
          <a:xfrm>
            <a:off x="4213225" y="4938713"/>
            <a:ext cx="1841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6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/>
          </a:p>
        </p:txBody>
      </p:sp>
      <p:sp>
        <p:nvSpPr>
          <p:cNvPr id="161796" name="Text Box 6"/>
          <p:cNvSpPr txBox="1">
            <a:spLocks noChangeArrowheads="1"/>
          </p:cNvSpPr>
          <p:nvPr/>
        </p:nvSpPr>
        <p:spPr bwMode="auto">
          <a:xfrm>
            <a:off x="0" y="2924175"/>
            <a:ext cx="396081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6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>
                <a:solidFill>
                  <a:schemeClr val="accent1"/>
                </a:solidFill>
              </a:rPr>
              <a:t>Corinne CABASSUD</a:t>
            </a:r>
          </a:p>
        </p:txBody>
      </p:sp>
      <p:sp>
        <p:nvSpPr>
          <p:cNvPr id="161797" name="Text Box 9"/>
          <p:cNvSpPr txBox="1">
            <a:spLocks noChangeArrowheads="1"/>
          </p:cNvSpPr>
          <p:nvPr/>
        </p:nvSpPr>
        <p:spPr bwMode="auto">
          <a:xfrm>
            <a:off x="6105525" y="2349500"/>
            <a:ext cx="360045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6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>
                <a:solidFill>
                  <a:schemeClr val="tx1"/>
                </a:solidFill>
              </a:rPr>
              <a:t>Université de Versailles </a:t>
            </a:r>
          </a:p>
          <a:p>
            <a:pPr eaLnBrk="0" hangingPunct="0">
              <a:lnSpc>
                <a:spcPct val="6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>
                <a:solidFill>
                  <a:schemeClr val="tx1"/>
                </a:solidFill>
              </a:rPr>
              <a:t>– Saint Quentin</a:t>
            </a:r>
          </a:p>
        </p:txBody>
      </p:sp>
      <p:sp>
        <p:nvSpPr>
          <p:cNvPr id="161798" name="Text Box 10"/>
          <p:cNvSpPr txBox="1">
            <a:spLocks noChangeArrowheads="1"/>
          </p:cNvSpPr>
          <p:nvPr/>
        </p:nvSpPr>
        <p:spPr bwMode="auto">
          <a:xfrm>
            <a:off x="6465888" y="2924175"/>
            <a:ext cx="396081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6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>
                <a:solidFill>
                  <a:schemeClr val="accent1"/>
                </a:solidFill>
              </a:rPr>
              <a:t>Agnès SMITH</a:t>
            </a:r>
          </a:p>
        </p:txBody>
      </p:sp>
      <p:sp>
        <p:nvSpPr>
          <p:cNvPr id="161799" name="Text Box 11"/>
          <p:cNvSpPr txBox="1">
            <a:spLocks noChangeArrowheads="1"/>
          </p:cNvSpPr>
          <p:nvPr/>
        </p:nvSpPr>
        <p:spPr bwMode="auto">
          <a:xfrm>
            <a:off x="3729038" y="5373688"/>
            <a:ext cx="3744912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6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200">
                <a:solidFill>
                  <a:schemeClr val="tx1"/>
                </a:solidFill>
              </a:rPr>
              <a:t>EPMI</a:t>
            </a:r>
          </a:p>
        </p:txBody>
      </p:sp>
      <p:sp>
        <p:nvSpPr>
          <p:cNvPr id="161800" name="Text Box 12"/>
          <p:cNvSpPr txBox="1">
            <a:spLocks noChangeArrowheads="1"/>
          </p:cNvSpPr>
          <p:nvPr/>
        </p:nvSpPr>
        <p:spPr bwMode="auto">
          <a:xfrm>
            <a:off x="2794000" y="5734050"/>
            <a:ext cx="396081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6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>
                <a:solidFill>
                  <a:schemeClr val="accent1"/>
                </a:solidFill>
              </a:rPr>
              <a:t>Christophe MEUNIER</a:t>
            </a:r>
          </a:p>
        </p:txBody>
      </p:sp>
      <p:pic>
        <p:nvPicPr>
          <p:cNvPr id="161801" name="Picture 14" descr="Corinne Février 20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975" y="3284538"/>
            <a:ext cx="1712913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802" name="Picture 7" descr="A-Smit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70713" y="3284538"/>
            <a:ext cx="1296987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803" name="Rectangle 3"/>
          <p:cNvSpPr>
            <a:spLocks noChangeArrowheads="1"/>
          </p:cNvSpPr>
          <p:nvPr/>
        </p:nvSpPr>
        <p:spPr bwMode="auto">
          <a:xfrm>
            <a:off x="0" y="1628775"/>
            <a:ext cx="9907588" cy="432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lnSpc>
                <a:spcPct val="66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fr-FR" sz="2800">
              <a:solidFill>
                <a:schemeClr val="accent2"/>
              </a:solidFill>
            </a:endParaRPr>
          </a:p>
          <a:p>
            <a:pPr marL="342900" indent="-342900" algn="ctr" eaLnBrk="0" hangingPunct="0">
              <a:lnSpc>
                <a:spcPct val="66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StarSymbol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>
                <a:solidFill>
                  <a:schemeClr val="accent2"/>
                </a:solidFill>
              </a:rPr>
              <a:t>Dossier le 15 Juin 2012 – Mission entre le 1 septembre  et le 15 Octobre </a:t>
            </a:r>
            <a:endParaRPr lang="fr-FR" sz="3200">
              <a:solidFill>
                <a:srgbClr val="000080"/>
              </a:solidFill>
            </a:endParaRPr>
          </a:p>
        </p:txBody>
      </p:sp>
      <p:pic>
        <p:nvPicPr>
          <p:cNvPr id="161804" name="Picture 13" descr="meuni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13138" y="3644900"/>
            <a:ext cx="1800225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39975" y="476250"/>
            <a:ext cx="7070725" cy="792163"/>
          </a:xfrm>
        </p:spPr>
        <p:txBody>
          <a:bodyPr/>
          <a:lstStyle/>
          <a:p>
            <a:pPr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mtClean="0">
                <a:solidFill>
                  <a:srgbClr val="000066"/>
                </a:solidFill>
              </a:rPr>
              <a:t/>
            </a:r>
            <a:br>
              <a:rPr lang="en-GB" smtClean="0">
                <a:solidFill>
                  <a:srgbClr val="000066"/>
                </a:solidFill>
              </a:rPr>
            </a:br>
            <a:r>
              <a:rPr lang="en-GB" smtClean="0">
                <a:solidFill>
                  <a:srgbClr val="FF0000"/>
                </a:solidFill>
              </a:rPr>
              <a:t>Plénière : </a:t>
            </a:r>
            <a:r>
              <a:rPr lang="fr-FR" sz="4400" smtClean="0">
                <a:solidFill>
                  <a:srgbClr val="FF0000"/>
                </a:solidFill>
              </a:rPr>
              <a:t>Février 2013</a:t>
            </a:r>
            <a:r>
              <a:rPr lang="fr-FR" sz="4400" smtClean="0">
                <a:solidFill>
                  <a:schemeClr val="accent2"/>
                </a:solidFill>
              </a:rPr>
              <a:t> </a:t>
            </a:r>
            <a:br>
              <a:rPr lang="fr-FR" sz="4400" smtClean="0">
                <a:solidFill>
                  <a:schemeClr val="accent2"/>
                </a:solidFill>
              </a:rPr>
            </a:br>
            <a:r>
              <a:rPr lang="fr-FR" sz="3200" smtClean="0">
                <a:solidFill>
                  <a:srgbClr val="FF0000"/>
                </a:solidFill>
              </a:rPr>
              <a:t>( 3 établissements)</a:t>
            </a:r>
            <a:r>
              <a:rPr lang="fr-FR" sz="4400" smtClean="0">
                <a:solidFill>
                  <a:schemeClr val="accent2"/>
                </a:solidFill>
              </a:rPr>
              <a:t/>
            </a:r>
            <a:br>
              <a:rPr lang="fr-FR" sz="4400" smtClean="0">
                <a:solidFill>
                  <a:schemeClr val="accent2"/>
                </a:solidFill>
              </a:rPr>
            </a:br>
            <a:endParaRPr lang="en-GB" sz="4400" smtClean="0">
              <a:solidFill>
                <a:schemeClr val="accent2"/>
              </a:solidFill>
            </a:endParaRPr>
          </a:p>
        </p:txBody>
      </p:sp>
      <p:sp>
        <p:nvSpPr>
          <p:cNvPr id="1638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6075" y="1628775"/>
            <a:ext cx="9907588" cy="4321175"/>
          </a:xfrm>
        </p:spPr>
        <p:txBody>
          <a:bodyPr/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fr-FR" sz="2400" smtClean="0">
              <a:solidFill>
                <a:schemeClr val="accent2"/>
              </a:solidFill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2400" smtClean="0">
                <a:solidFill>
                  <a:schemeClr val="accent2"/>
                </a:solidFill>
              </a:rPr>
              <a:t>Dossier 15 Juillet 2012 – Mission entre le 1 Octobre et le 30 Nov.2012</a:t>
            </a:r>
            <a:endParaRPr lang="fr-FR" smtClean="0"/>
          </a:p>
        </p:txBody>
      </p:sp>
      <p:sp>
        <p:nvSpPr>
          <p:cNvPr id="163843" name="Text Box 4"/>
          <p:cNvSpPr txBox="1">
            <a:spLocks noChangeArrowheads="1"/>
          </p:cNvSpPr>
          <p:nvPr/>
        </p:nvSpPr>
        <p:spPr bwMode="auto">
          <a:xfrm>
            <a:off x="0" y="2420938"/>
            <a:ext cx="36576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6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800">
                <a:solidFill>
                  <a:schemeClr val="tx1"/>
                </a:solidFill>
              </a:rPr>
              <a:t>Université de Marne</a:t>
            </a:r>
          </a:p>
          <a:p>
            <a:pPr eaLnBrk="0" hangingPunct="0">
              <a:lnSpc>
                <a:spcPct val="6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800">
                <a:solidFill>
                  <a:schemeClr val="tx1"/>
                </a:solidFill>
              </a:rPr>
              <a:t> La Vallée</a:t>
            </a:r>
          </a:p>
        </p:txBody>
      </p:sp>
      <p:sp>
        <p:nvSpPr>
          <p:cNvPr id="163844" name="Text Box 5"/>
          <p:cNvSpPr txBox="1">
            <a:spLocks noChangeArrowheads="1"/>
          </p:cNvSpPr>
          <p:nvPr/>
        </p:nvSpPr>
        <p:spPr bwMode="auto">
          <a:xfrm>
            <a:off x="4213225" y="4938713"/>
            <a:ext cx="1841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6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/>
          </a:p>
        </p:txBody>
      </p:sp>
      <p:sp>
        <p:nvSpPr>
          <p:cNvPr id="163845" name="Text Box 6"/>
          <p:cNvSpPr txBox="1">
            <a:spLocks noChangeArrowheads="1"/>
          </p:cNvSpPr>
          <p:nvPr/>
        </p:nvSpPr>
        <p:spPr bwMode="auto">
          <a:xfrm>
            <a:off x="0" y="3068638"/>
            <a:ext cx="396081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6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>
                <a:solidFill>
                  <a:schemeClr val="accent1"/>
                </a:solidFill>
              </a:rPr>
              <a:t>Jean-Léon HOUZELOT</a:t>
            </a:r>
          </a:p>
        </p:txBody>
      </p:sp>
      <p:sp>
        <p:nvSpPr>
          <p:cNvPr id="163846" name="Text Box 7"/>
          <p:cNvSpPr txBox="1">
            <a:spLocks noChangeArrowheads="1"/>
          </p:cNvSpPr>
          <p:nvPr/>
        </p:nvSpPr>
        <p:spPr bwMode="auto">
          <a:xfrm>
            <a:off x="7473950" y="2420938"/>
            <a:ext cx="3024188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6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200">
                <a:solidFill>
                  <a:schemeClr val="tx1"/>
                </a:solidFill>
              </a:rPr>
              <a:t>EISTI</a:t>
            </a:r>
          </a:p>
        </p:txBody>
      </p:sp>
      <p:sp>
        <p:nvSpPr>
          <p:cNvPr id="163847" name="Text Box 8"/>
          <p:cNvSpPr txBox="1">
            <a:spLocks noChangeArrowheads="1"/>
          </p:cNvSpPr>
          <p:nvPr/>
        </p:nvSpPr>
        <p:spPr bwMode="auto">
          <a:xfrm>
            <a:off x="6537325" y="2924175"/>
            <a:ext cx="396081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6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>
                <a:solidFill>
                  <a:schemeClr val="accent1"/>
                </a:solidFill>
              </a:rPr>
              <a:t>Manuel SAMUELIDES</a:t>
            </a:r>
          </a:p>
        </p:txBody>
      </p:sp>
      <p:sp>
        <p:nvSpPr>
          <p:cNvPr id="163848" name="Text Box 12"/>
          <p:cNvSpPr txBox="1">
            <a:spLocks noChangeArrowheads="1"/>
          </p:cNvSpPr>
          <p:nvPr/>
        </p:nvSpPr>
        <p:spPr bwMode="auto">
          <a:xfrm>
            <a:off x="3802063" y="5516563"/>
            <a:ext cx="4810125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6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200">
                <a:solidFill>
                  <a:schemeClr val="tx1"/>
                </a:solidFill>
              </a:rPr>
              <a:t>EPITA</a:t>
            </a:r>
          </a:p>
        </p:txBody>
      </p:sp>
      <p:sp>
        <p:nvSpPr>
          <p:cNvPr id="163849" name="Text Box 13"/>
          <p:cNvSpPr txBox="1">
            <a:spLocks noChangeArrowheads="1"/>
          </p:cNvSpPr>
          <p:nvPr/>
        </p:nvSpPr>
        <p:spPr bwMode="auto">
          <a:xfrm>
            <a:off x="3586163" y="5949950"/>
            <a:ext cx="396081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6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>
                <a:solidFill>
                  <a:schemeClr val="accent1"/>
                </a:solidFill>
              </a:rPr>
              <a:t>Eric RICOEUR</a:t>
            </a:r>
          </a:p>
        </p:txBody>
      </p:sp>
      <p:pic>
        <p:nvPicPr>
          <p:cNvPr id="163850" name="Picture 4" descr="JL-Houzel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413" y="3500438"/>
            <a:ext cx="1338262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51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89850" y="3429000"/>
            <a:ext cx="13462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52" name="Picture 14" descr="Ericoeur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73500" y="3500438"/>
            <a:ext cx="1238250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39975" y="476250"/>
            <a:ext cx="7070725" cy="792163"/>
          </a:xfrm>
        </p:spPr>
        <p:txBody>
          <a:bodyPr/>
          <a:lstStyle/>
          <a:p>
            <a:pPr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mtClean="0">
                <a:solidFill>
                  <a:srgbClr val="000066"/>
                </a:solidFill>
              </a:rPr>
              <a:t/>
            </a:r>
            <a:br>
              <a:rPr lang="en-GB" smtClean="0">
                <a:solidFill>
                  <a:srgbClr val="000066"/>
                </a:solidFill>
              </a:rPr>
            </a:br>
            <a:r>
              <a:rPr lang="en-GB" smtClean="0">
                <a:solidFill>
                  <a:srgbClr val="FF0000"/>
                </a:solidFill>
              </a:rPr>
              <a:t>Plénière : </a:t>
            </a:r>
            <a:r>
              <a:rPr lang="fr-FR" sz="4400" smtClean="0">
                <a:solidFill>
                  <a:srgbClr val="FF0000"/>
                </a:solidFill>
              </a:rPr>
              <a:t>Mars 2013</a:t>
            </a:r>
            <a:r>
              <a:rPr lang="fr-FR" sz="4400" smtClean="0">
                <a:solidFill>
                  <a:schemeClr val="accent2"/>
                </a:solidFill>
              </a:rPr>
              <a:t> </a:t>
            </a:r>
            <a:br>
              <a:rPr lang="fr-FR" sz="4400" smtClean="0">
                <a:solidFill>
                  <a:schemeClr val="accent2"/>
                </a:solidFill>
              </a:rPr>
            </a:br>
            <a:r>
              <a:rPr lang="fr-FR" sz="3200" smtClean="0">
                <a:solidFill>
                  <a:srgbClr val="FF0000"/>
                </a:solidFill>
              </a:rPr>
              <a:t>( 4 établissements)</a:t>
            </a:r>
            <a:r>
              <a:rPr lang="fr-FR" sz="4400" smtClean="0">
                <a:solidFill>
                  <a:schemeClr val="accent2"/>
                </a:solidFill>
              </a:rPr>
              <a:t/>
            </a:r>
            <a:br>
              <a:rPr lang="fr-FR" sz="4400" smtClean="0">
                <a:solidFill>
                  <a:schemeClr val="accent2"/>
                </a:solidFill>
              </a:rPr>
            </a:br>
            <a:endParaRPr lang="en-GB" sz="4400" smtClean="0">
              <a:solidFill>
                <a:schemeClr val="accent2"/>
              </a:solidFill>
            </a:endParaRPr>
          </a:p>
        </p:txBody>
      </p:sp>
      <p:sp>
        <p:nvSpPr>
          <p:cNvPr id="1658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84313"/>
            <a:ext cx="9907588" cy="4321175"/>
          </a:xfrm>
        </p:spPr>
        <p:txBody>
          <a:bodyPr/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fr-FR" sz="2400" smtClean="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2400" smtClean="0">
                <a:solidFill>
                  <a:schemeClr val="accent2"/>
                </a:solidFill>
              </a:rPr>
              <a:t>Dossier 15 septembre 2012 - Mission entre le 1 nov.et le 15 décembre 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fr-FR" sz="2400" smtClean="0">
              <a:solidFill>
                <a:schemeClr val="accent2"/>
              </a:solidFill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fr-FR" smtClean="0"/>
          </a:p>
        </p:txBody>
      </p:sp>
      <p:sp>
        <p:nvSpPr>
          <p:cNvPr id="165891" name="Text Box 4"/>
          <p:cNvSpPr txBox="1">
            <a:spLocks noChangeArrowheads="1"/>
          </p:cNvSpPr>
          <p:nvPr/>
        </p:nvSpPr>
        <p:spPr bwMode="auto">
          <a:xfrm>
            <a:off x="4213225" y="4938713"/>
            <a:ext cx="1841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6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/>
          </a:p>
        </p:txBody>
      </p:sp>
      <p:sp>
        <p:nvSpPr>
          <p:cNvPr id="165892" name="Text Box 5"/>
          <p:cNvSpPr txBox="1">
            <a:spLocks noChangeArrowheads="1"/>
          </p:cNvSpPr>
          <p:nvPr/>
        </p:nvSpPr>
        <p:spPr bwMode="auto">
          <a:xfrm>
            <a:off x="0" y="5661025"/>
            <a:ext cx="403225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6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200">
                <a:solidFill>
                  <a:schemeClr val="tx1"/>
                </a:solidFill>
              </a:rPr>
              <a:t>ENSG</a:t>
            </a:r>
          </a:p>
        </p:txBody>
      </p:sp>
      <p:sp>
        <p:nvSpPr>
          <p:cNvPr id="165893" name="Text Box 6"/>
          <p:cNvSpPr txBox="1">
            <a:spLocks noChangeArrowheads="1"/>
          </p:cNvSpPr>
          <p:nvPr/>
        </p:nvSpPr>
        <p:spPr bwMode="auto">
          <a:xfrm>
            <a:off x="0" y="6021388"/>
            <a:ext cx="32416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6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>
                <a:solidFill>
                  <a:schemeClr val="accent1"/>
                </a:solidFill>
              </a:rPr>
              <a:t>Renaud BALAGUER</a:t>
            </a:r>
          </a:p>
        </p:txBody>
      </p:sp>
      <p:sp>
        <p:nvSpPr>
          <p:cNvPr id="165894" name="Text Box 8"/>
          <p:cNvSpPr txBox="1">
            <a:spLocks noChangeArrowheads="1"/>
          </p:cNvSpPr>
          <p:nvPr/>
        </p:nvSpPr>
        <p:spPr bwMode="auto">
          <a:xfrm>
            <a:off x="2289175" y="2349500"/>
            <a:ext cx="403225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6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200">
                <a:solidFill>
                  <a:schemeClr val="tx1"/>
                </a:solidFill>
              </a:rPr>
              <a:t>ESITC</a:t>
            </a:r>
          </a:p>
        </p:txBody>
      </p:sp>
      <p:sp>
        <p:nvSpPr>
          <p:cNvPr id="165895" name="Text Box 9"/>
          <p:cNvSpPr txBox="1">
            <a:spLocks noChangeArrowheads="1"/>
          </p:cNvSpPr>
          <p:nvPr/>
        </p:nvSpPr>
        <p:spPr bwMode="auto">
          <a:xfrm>
            <a:off x="2144713" y="2708275"/>
            <a:ext cx="32416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6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>
                <a:solidFill>
                  <a:schemeClr val="accent1"/>
                </a:solidFill>
              </a:rPr>
              <a:t>René JACQUOT</a:t>
            </a:r>
          </a:p>
        </p:txBody>
      </p:sp>
      <p:sp>
        <p:nvSpPr>
          <p:cNvPr id="165896" name="Text Box 10"/>
          <p:cNvSpPr txBox="1">
            <a:spLocks noChangeArrowheads="1"/>
          </p:cNvSpPr>
          <p:nvPr/>
        </p:nvSpPr>
        <p:spPr bwMode="auto">
          <a:xfrm>
            <a:off x="6465888" y="2349500"/>
            <a:ext cx="403225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6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200">
                <a:solidFill>
                  <a:schemeClr val="tx1"/>
                </a:solidFill>
              </a:rPr>
              <a:t>ESME SUDRIA</a:t>
            </a:r>
          </a:p>
        </p:txBody>
      </p:sp>
      <p:sp>
        <p:nvSpPr>
          <p:cNvPr id="165897" name="Text Box 11"/>
          <p:cNvSpPr txBox="1">
            <a:spLocks noChangeArrowheads="1"/>
          </p:cNvSpPr>
          <p:nvPr/>
        </p:nvSpPr>
        <p:spPr bwMode="auto">
          <a:xfrm>
            <a:off x="6465888" y="2708275"/>
            <a:ext cx="32416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6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>
                <a:solidFill>
                  <a:schemeClr val="accent1"/>
                </a:solidFill>
              </a:rPr>
              <a:t>Noel CLAVELLOUX</a:t>
            </a:r>
          </a:p>
        </p:txBody>
      </p:sp>
      <p:sp>
        <p:nvSpPr>
          <p:cNvPr id="165898" name="Text Box 12"/>
          <p:cNvSpPr txBox="1">
            <a:spLocks noChangeArrowheads="1"/>
          </p:cNvSpPr>
          <p:nvPr/>
        </p:nvSpPr>
        <p:spPr bwMode="auto">
          <a:xfrm>
            <a:off x="5170488" y="5661025"/>
            <a:ext cx="403225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6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200">
                <a:solidFill>
                  <a:schemeClr val="tx1"/>
                </a:solidFill>
              </a:rPr>
              <a:t>ENSIIE</a:t>
            </a:r>
          </a:p>
        </p:txBody>
      </p:sp>
      <p:sp>
        <p:nvSpPr>
          <p:cNvPr id="165899" name="Text Box 13"/>
          <p:cNvSpPr txBox="1">
            <a:spLocks noChangeArrowheads="1"/>
          </p:cNvSpPr>
          <p:nvPr/>
        </p:nvSpPr>
        <p:spPr bwMode="auto">
          <a:xfrm>
            <a:off x="4665663" y="6021388"/>
            <a:ext cx="32416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6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>
                <a:solidFill>
                  <a:schemeClr val="accent1"/>
                </a:solidFill>
              </a:rPr>
              <a:t>René-Paul MARTIN</a:t>
            </a:r>
          </a:p>
        </p:txBody>
      </p:sp>
      <p:pic>
        <p:nvPicPr>
          <p:cNvPr id="165900" name="Picture 6" descr="N-Clavellou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0213" y="3068638"/>
            <a:ext cx="1522412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901" name="Picture 14" descr="balagu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4900"/>
            <a:ext cx="1509713" cy="17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902" name="Picture 15" descr="marti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13363" y="3644900"/>
            <a:ext cx="1328737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903" name="Picture 16" descr="rene jacquot img0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3638" y="3213100"/>
            <a:ext cx="145256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39975" y="476250"/>
            <a:ext cx="7070725" cy="792163"/>
          </a:xfrm>
        </p:spPr>
        <p:txBody>
          <a:bodyPr/>
          <a:lstStyle/>
          <a:p>
            <a:pPr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mtClean="0">
                <a:solidFill>
                  <a:srgbClr val="000066"/>
                </a:solidFill>
              </a:rPr>
              <a:t/>
            </a:r>
            <a:br>
              <a:rPr lang="en-GB" smtClean="0">
                <a:solidFill>
                  <a:srgbClr val="000066"/>
                </a:solidFill>
              </a:rPr>
            </a:br>
            <a:r>
              <a:rPr lang="en-GB" smtClean="0">
                <a:solidFill>
                  <a:srgbClr val="FF0000"/>
                </a:solidFill>
              </a:rPr>
              <a:t>Plénière : </a:t>
            </a:r>
            <a:r>
              <a:rPr lang="fr-FR" sz="4400" smtClean="0">
                <a:solidFill>
                  <a:srgbClr val="FF0000"/>
                </a:solidFill>
              </a:rPr>
              <a:t>Avril 2013</a:t>
            </a:r>
            <a:br>
              <a:rPr lang="fr-FR" sz="4400" smtClean="0">
                <a:solidFill>
                  <a:srgbClr val="FF0000"/>
                </a:solidFill>
              </a:rPr>
            </a:br>
            <a:r>
              <a:rPr lang="fr-FR" sz="3200" smtClean="0">
                <a:solidFill>
                  <a:srgbClr val="FF0000"/>
                </a:solidFill>
              </a:rPr>
              <a:t>(4 établissements)</a:t>
            </a:r>
            <a:r>
              <a:rPr lang="fr-FR" sz="3200" smtClean="0">
                <a:solidFill>
                  <a:schemeClr val="accent2"/>
                </a:solidFill>
              </a:rPr>
              <a:t> </a:t>
            </a:r>
            <a:br>
              <a:rPr lang="fr-FR" sz="3200" smtClean="0">
                <a:solidFill>
                  <a:schemeClr val="accent2"/>
                </a:solidFill>
              </a:rPr>
            </a:br>
            <a:endParaRPr lang="en-GB" sz="3200" smtClean="0">
              <a:solidFill>
                <a:schemeClr val="accent2"/>
              </a:solidFill>
            </a:endParaRPr>
          </a:p>
        </p:txBody>
      </p:sp>
      <p:sp>
        <p:nvSpPr>
          <p:cNvPr id="1679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8588" y="1412875"/>
            <a:ext cx="11060112" cy="4321175"/>
          </a:xfrm>
        </p:spPr>
        <p:txBody>
          <a:bodyPr/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fr-FR" sz="2400" smtClean="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2400" smtClean="0">
                <a:solidFill>
                  <a:schemeClr val="accent2"/>
                </a:solidFill>
              </a:rPr>
              <a:t>Dossier 15 oct. 2012- Mission entre le 1 déc. 2012 et le 31 janv. 2013 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fr-FR" sz="2400" smtClean="0">
              <a:solidFill>
                <a:schemeClr val="accent2"/>
              </a:solidFill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fr-FR" smtClean="0"/>
          </a:p>
        </p:txBody>
      </p:sp>
      <p:sp>
        <p:nvSpPr>
          <p:cNvPr id="167939" name="Text Box 4"/>
          <p:cNvSpPr txBox="1">
            <a:spLocks noChangeArrowheads="1"/>
          </p:cNvSpPr>
          <p:nvPr/>
        </p:nvSpPr>
        <p:spPr bwMode="auto">
          <a:xfrm>
            <a:off x="4213225" y="4938713"/>
            <a:ext cx="1841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6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/>
          </a:p>
        </p:txBody>
      </p:sp>
      <p:sp>
        <p:nvSpPr>
          <p:cNvPr id="167940" name="Text Box 5"/>
          <p:cNvSpPr txBox="1">
            <a:spLocks noChangeArrowheads="1"/>
          </p:cNvSpPr>
          <p:nvPr/>
        </p:nvSpPr>
        <p:spPr bwMode="auto">
          <a:xfrm>
            <a:off x="128588" y="2205038"/>
            <a:ext cx="403225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6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800">
                <a:solidFill>
                  <a:schemeClr val="tx1"/>
                </a:solidFill>
              </a:rPr>
              <a:t>Université Paris 12</a:t>
            </a:r>
          </a:p>
        </p:txBody>
      </p:sp>
      <p:sp>
        <p:nvSpPr>
          <p:cNvPr id="167941" name="Text Box 6"/>
          <p:cNvSpPr txBox="1">
            <a:spLocks noChangeArrowheads="1"/>
          </p:cNvSpPr>
          <p:nvPr/>
        </p:nvSpPr>
        <p:spPr bwMode="auto">
          <a:xfrm>
            <a:off x="201613" y="2492375"/>
            <a:ext cx="32416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6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>
                <a:solidFill>
                  <a:schemeClr val="accent1"/>
                </a:solidFill>
              </a:rPr>
              <a:t>Laurent MAHIEU</a:t>
            </a:r>
          </a:p>
        </p:txBody>
      </p:sp>
      <p:sp>
        <p:nvSpPr>
          <p:cNvPr id="167942" name="Text Box 7"/>
          <p:cNvSpPr txBox="1">
            <a:spLocks noChangeArrowheads="1"/>
          </p:cNvSpPr>
          <p:nvPr/>
        </p:nvSpPr>
        <p:spPr bwMode="auto">
          <a:xfrm>
            <a:off x="6753225" y="2276475"/>
            <a:ext cx="331152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6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800">
                <a:solidFill>
                  <a:schemeClr val="tx1"/>
                </a:solidFill>
              </a:rPr>
              <a:t>Université Paris 13</a:t>
            </a:r>
            <a:r>
              <a:rPr lang="fr-FR" sz="320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167943" name="Text Box 8"/>
          <p:cNvSpPr txBox="1">
            <a:spLocks noChangeArrowheads="1"/>
          </p:cNvSpPr>
          <p:nvPr/>
        </p:nvSpPr>
        <p:spPr bwMode="auto">
          <a:xfrm>
            <a:off x="6610350" y="2708275"/>
            <a:ext cx="3297238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6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2000">
                <a:solidFill>
                  <a:schemeClr val="accent1"/>
                </a:solidFill>
              </a:rPr>
              <a:t>J.SCHWARTZENTRUBER</a:t>
            </a:r>
          </a:p>
        </p:txBody>
      </p:sp>
      <p:sp>
        <p:nvSpPr>
          <p:cNvPr id="167944" name="Text Box 15"/>
          <p:cNvSpPr txBox="1">
            <a:spLocks noChangeArrowheads="1"/>
          </p:cNvSpPr>
          <p:nvPr/>
        </p:nvSpPr>
        <p:spPr bwMode="auto">
          <a:xfrm>
            <a:off x="5241925" y="5084763"/>
            <a:ext cx="403225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6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200">
                <a:solidFill>
                  <a:schemeClr val="tx1"/>
                </a:solidFill>
              </a:rPr>
              <a:t>INSTN</a:t>
            </a:r>
          </a:p>
        </p:txBody>
      </p:sp>
      <p:sp>
        <p:nvSpPr>
          <p:cNvPr id="167945" name="Text Box 16"/>
          <p:cNvSpPr txBox="1">
            <a:spLocks noChangeArrowheads="1"/>
          </p:cNvSpPr>
          <p:nvPr/>
        </p:nvSpPr>
        <p:spPr bwMode="auto">
          <a:xfrm>
            <a:off x="5313363" y="5516563"/>
            <a:ext cx="32416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6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>
                <a:solidFill>
                  <a:schemeClr val="accent1"/>
                </a:solidFill>
              </a:rPr>
              <a:t>Carole DEUMIE</a:t>
            </a:r>
          </a:p>
        </p:txBody>
      </p:sp>
      <p:sp>
        <p:nvSpPr>
          <p:cNvPr id="167946" name="Text Box 17"/>
          <p:cNvSpPr txBox="1">
            <a:spLocks noChangeArrowheads="1"/>
          </p:cNvSpPr>
          <p:nvPr/>
        </p:nvSpPr>
        <p:spPr bwMode="auto">
          <a:xfrm>
            <a:off x="2362200" y="5229225"/>
            <a:ext cx="403225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6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200">
                <a:solidFill>
                  <a:schemeClr val="tx1"/>
                </a:solidFill>
              </a:rPr>
              <a:t>ENSPM</a:t>
            </a:r>
          </a:p>
        </p:txBody>
      </p:sp>
      <p:sp>
        <p:nvSpPr>
          <p:cNvPr id="167947" name="Text Box 18"/>
          <p:cNvSpPr txBox="1">
            <a:spLocks noChangeArrowheads="1"/>
          </p:cNvSpPr>
          <p:nvPr/>
        </p:nvSpPr>
        <p:spPr bwMode="auto">
          <a:xfrm>
            <a:off x="2073275" y="5589588"/>
            <a:ext cx="32416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6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>
                <a:solidFill>
                  <a:schemeClr val="accent1"/>
                </a:solidFill>
              </a:rPr>
              <a:t>Dominique PAREAU</a:t>
            </a:r>
          </a:p>
        </p:txBody>
      </p:sp>
      <p:pic>
        <p:nvPicPr>
          <p:cNvPr id="167948" name="Picture 8" descr="C-deumi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3363" y="3284538"/>
            <a:ext cx="1289050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49" name="Picture 14" descr="Laurent mahie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613" y="2852738"/>
            <a:ext cx="18002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50" name="Picture 15" descr="parea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94000" y="3429000"/>
            <a:ext cx="13112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51" name="Picture 17" descr="Jacques schwart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18413" y="3068638"/>
            <a:ext cx="140335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39975" y="476250"/>
            <a:ext cx="7070725" cy="792163"/>
          </a:xfrm>
        </p:spPr>
        <p:txBody>
          <a:bodyPr/>
          <a:lstStyle/>
          <a:p>
            <a:pPr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mtClean="0">
                <a:solidFill>
                  <a:srgbClr val="000066"/>
                </a:solidFill>
              </a:rPr>
              <a:t/>
            </a:r>
            <a:br>
              <a:rPr lang="en-GB" smtClean="0">
                <a:solidFill>
                  <a:srgbClr val="000066"/>
                </a:solidFill>
              </a:rPr>
            </a:br>
            <a:r>
              <a:rPr lang="en-GB" smtClean="0">
                <a:solidFill>
                  <a:srgbClr val="FF0000"/>
                </a:solidFill>
              </a:rPr>
              <a:t>Plénière : </a:t>
            </a:r>
            <a:r>
              <a:rPr lang="fr-FR" sz="4400" smtClean="0">
                <a:solidFill>
                  <a:srgbClr val="FF0000"/>
                </a:solidFill>
              </a:rPr>
              <a:t>Mai 2013</a:t>
            </a:r>
            <a:br>
              <a:rPr lang="fr-FR" sz="4400" smtClean="0">
                <a:solidFill>
                  <a:srgbClr val="FF0000"/>
                </a:solidFill>
              </a:rPr>
            </a:br>
            <a:r>
              <a:rPr lang="fr-FR" sz="3200" smtClean="0">
                <a:solidFill>
                  <a:srgbClr val="FF0000"/>
                </a:solidFill>
              </a:rPr>
              <a:t>( 3 établissements)</a:t>
            </a:r>
            <a:r>
              <a:rPr lang="fr-FR" sz="4400" smtClean="0">
                <a:solidFill>
                  <a:schemeClr val="accent2"/>
                </a:solidFill>
              </a:rPr>
              <a:t> </a:t>
            </a:r>
            <a:br>
              <a:rPr lang="fr-FR" sz="4400" smtClean="0">
                <a:solidFill>
                  <a:schemeClr val="accent2"/>
                </a:solidFill>
              </a:rPr>
            </a:br>
            <a:endParaRPr lang="en-GB" sz="4400" smtClean="0">
              <a:solidFill>
                <a:schemeClr val="accent2"/>
              </a:solidFill>
            </a:endParaRPr>
          </a:p>
        </p:txBody>
      </p:sp>
      <p:sp>
        <p:nvSpPr>
          <p:cNvPr id="169986" name="Text Box 4"/>
          <p:cNvSpPr txBox="1">
            <a:spLocks noChangeArrowheads="1"/>
          </p:cNvSpPr>
          <p:nvPr/>
        </p:nvSpPr>
        <p:spPr bwMode="auto">
          <a:xfrm>
            <a:off x="4213225" y="4938713"/>
            <a:ext cx="1841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6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/>
          </a:p>
        </p:txBody>
      </p:sp>
      <p:sp>
        <p:nvSpPr>
          <p:cNvPr id="169987" name="Text Box 5"/>
          <p:cNvSpPr txBox="1">
            <a:spLocks noChangeArrowheads="1"/>
          </p:cNvSpPr>
          <p:nvPr/>
        </p:nvSpPr>
        <p:spPr bwMode="auto">
          <a:xfrm>
            <a:off x="849313" y="2924175"/>
            <a:ext cx="403225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6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200">
                <a:solidFill>
                  <a:schemeClr val="tx1"/>
                </a:solidFill>
              </a:rPr>
              <a:t>ESIEE</a:t>
            </a:r>
          </a:p>
        </p:txBody>
      </p:sp>
      <p:sp>
        <p:nvSpPr>
          <p:cNvPr id="169988" name="Text Box 6"/>
          <p:cNvSpPr txBox="1">
            <a:spLocks noChangeArrowheads="1"/>
          </p:cNvSpPr>
          <p:nvPr/>
        </p:nvSpPr>
        <p:spPr bwMode="auto">
          <a:xfrm>
            <a:off x="633413" y="3284538"/>
            <a:ext cx="32416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6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>
                <a:solidFill>
                  <a:schemeClr val="accent1"/>
                </a:solidFill>
              </a:rPr>
              <a:t>Eric RICOEUR</a:t>
            </a:r>
          </a:p>
        </p:txBody>
      </p:sp>
      <p:sp>
        <p:nvSpPr>
          <p:cNvPr id="169989" name="Text Box 9"/>
          <p:cNvSpPr txBox="1">
            <a:spLocks noChangeArrowheads="1"/>
          </p:cNvSpPr>
          <p:nvPr/>
        </p:nvSpPr>
        <p:spPr bwMode="auto">
          <a:xfrm>
            <a:off x="6897688" y="3213100"/>
            <a:ext cx="32416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6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>
                <a:solidFill>
                  <a:schemeClr val="accent1"/>
                </a:solidFill>
              </a:rPr>
              <a:t>JL COSQUER</a:t>
            </a:r>
          </a:p>
        </p:txBody>
      </p:sp>
      <p:sp>
        <p:nvSpPr>
          <p:cNvPr id="169990" name="Text Box 10"/>
          <p:cNvSpPr txBox="1">
            <a:spLocks noChangeArrowheads="1"/>
          </p:cNvSpPr>
          <p:nvPr/>
        </p:nvSpPr>
        <p:spPr bwMode="auto">
          <a:xfrm>
            <a:off x="7186613" y="2708275"/>
            <a:ext cx="2951162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6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200">
                <a:solidFill>
                  <a:schemeClr val="tx1"/>
                </a:solidFill>
              </a:rPr>
              <a:t>ESILV</a:t>
            </a:r>
          </a:p>
        </p:txBody>
      </p:sp>
      <p:sp>
        <p:nvSpPr>
          <p:cNvPr id="169991" name="Text Box 12"/>
          <p:cNvSpPr txBox="1">
            <a:spLocks noChangeArrowheads="1"/>
          </p:cNvSpPr>
          <p:nvPr/>
        </p:nvSpPr>
        <p:spPr bwMode="auto">
          <a:xfrm>
            <a:off x="3944938" y="5229225"/>
            <a:ext cx="403225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6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3200">
                <a:solidFill>
                  <a:schemeClr val="tx1"/>
                </a:solidFill>
              </a:rPr>
              <a:t>IPSA</a:t>
            </a:r>
          </a:p>
        </p:txBody>
      </p:sp>
      <p:sp>
        <p:nvSpPr>
          <p:cNvPr id="169992" name="Text Box 13"/>
          <p:cNvSpPr txBox="1">
            <a:spLocks noChangeArrowheads="1"/>
          </p:cNvSpPr>
          <p:nvPr/>
        </p:nvSpPr>
        <p:spPr bwMode="auto">
          <a:xfrm>
            <a:off x="3586163" y="5589588"/>
            <a:ext cx="32416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6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>
                <a:solidFill>
                  <a:schemeClr val="accent1"/>
                </a:solidFill>
              </a:rPr>
              <a:t>Agnés SMITH</a:t>
            </a:r>
          </a:p>
        </p:txBody>
      </p:sp>
      <p:pic>
        <p:nvPicPr>
          <p:cNvPr id="169993" name="Picture 7" descr="A-Smi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3500" y="2997200"/>
            <a:ext cx="1506538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994" name="Rectangle 3"/>
          <p:cNvSpPr>
            <a:spLocks noChangeArrowheads="1"/>
          </p:cNvSpPr>
          <p:nvPr/>
        </p:nvSpPr>
        <p:spPr bwMode="auto">
          <a:xfrm>
            <a:off x="128588" y="1412875"/>
            <a:ext cx="11060112" cy="432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lnSpc>
                <a:spcPct val="66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fr-FR">
              <a:solidFill>
                <a:schemeClr val="accent2"/>
              </a:solidFill>
            </a:endParaRPr>
          </a:p>
          <a:p>
            <a:pPr marL="342900" indent="-34290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>
                <a:solidFill>
                  <a:schemeClr val="accent2"/>
                </a:solidFill>
              </a:rPr>
              <a:t>Dossier 15 nov. 2012- Mission entre le 1 janvier et le 15 février 2013 </a:t>
            </a:r>
          </a:p>
          <a:p>
            <a:pPr marL="342900" indent="-342900" eaLnBrk="0" hangingPunct="0">
              <a:lnSpc>
                <a:spcPct val="66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fr-FR">
              <a:solidFill>
                <a:schemeClr val="accent2"/>
              </a:solidFill>
            </a:endParaRPr>
          </a:p>
          <a:p>
            <a:pPr marL="342900" indent="-342900" eaLnBrk="0" hangingPunct="0">
              <a:lnSpc>
                <a:spcPct val="66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fr-FR" sz="3200">
              <a:solidFill>
                <a:srgbClr val="000080"/>
              </a:solidFill>
            </a:endParaRPr>
          </a:p>
        </p:txBody>
      </p:sp>
      <p:pic>
        <p:nvPicPr>
          <p:cNvPr id="169995" name="Picture 12" descr="Ericoeur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5213" y="3644900"/>
            <a:ext cx="119062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96" name="Picture 13" descr="IMG_05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26250" y="3644900"/>
            <a:ext cx="2232025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975" y="260350"/>
            <a:ext cx="7567613" cy="124301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sz="3600" smtClean="0">
                <a:solidFill>
                  <a:srgbClr val="FF6600"/>
                </a:solidFill>
              </a:rPr>
              <a:t>Dossiers catégorie B (renouvellement hors périodique) attendus… avant le 1 Juillet 2012</a:t>
            </a:r>
          </a:p>
        </p:txBody>
      </p:sp>
      <p:sp>
        <p:nvSpPr>
          <p:cNvPr id="172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7513" y="1773238"/>
            <a:ext cx="9274175" cy="45545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sz="2400" dirty="0" smtClean="0"/>
              <a:t> </a:t>
            </a:r>
          </a:p>
          <a:p>
            <a:endParaRPr lang="fr-FR" dirty="0" smtClean="0"/>
          </a:p>
        </p:txBody>
      </p:sp>
      <p:sp>
        <p:nvSpPr>
          <p:cNvPr id="172035" name="Rectangle 4"/>
          <p:cNvSpPr>
            <a:spLocks noChangeArrowheads="1"/>
          </p:cNvSpPr>
          <p:nvPr/>
        </p:nvSpPr>
        <p:spPr bwMode="auto">
          <a:xfrm>
            <a:off x="488950" y="2133600"/>
            <a:ext cx="8904288" cy="4338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dirty="0" err="1" smtClean="0">
                <a:solidFill>
                  <a:srgbClr val="FF8100"/>
                </a:solidFill>
                <a:latin typeface="Wingdings"/>
                <a:ea typeface="Times New Roman"/>
                <a:cs typeface="Arial"/>
              </a:rPr>
              <a:t>ü</a:t>
            </a:r>
            <a:r>
              <a:rPr lang="fr-FR" dirty="0" err="1" smtClean="0">
                <a:solidFill>
                  <a:srgbClr val="000080"/>
                </a:solidFill>
                <a:latin typeface="Arial"/>
                <a:ea typeface="Times New Roman"/>
              </a:rPr>
              <a:t>Institut</a:t>
            </a:r>
            <a:r>
              <a:rPr lang="fr-FR" dirty="0" smtClean="0">
                <a:solidFill>
                  <a:srgbClr val="000080"/>
                </a:solidFill>
                <a:latin typeface="Arial"/>
                <a:ea typeface="Times New Roman"/>
              </a:rPr>
              <a:t> Polytechnique Lasalle Beauvais</a:t>
            </a:r>
            <a:endParaRPr lang="fr-FR" dirty="0" smtClean="0">
              <a:latin typeface="Times New Roman"/>
              <a:ea typeface="Times New Roman"/>
            </a:endParaRPr>
          </a:p>
          <a:p>
            <a:pPr>
              <a:lnSpc>
                <a:spcPct val="100000"/>
              </a:lnSpc>
            </a:pPr>
            <a:r>
              <a:rPr lang="fr-FR" dirty="0" smtClean="0">
                <a:solidFill>
                  <a:srgbClr val="FF8100"/>
                </a:solidFill>
                <a:latin typeface="Wingdings"/>
                <a:ea typeface="Times New Roman"/>
                <a:cs typeface="Arial"/>
              </a:rPr>
              <a:t>ü</a:t>
            </a:r>
            <a:r>
              <a:rPr lang="fr-FR" dirty="0" smtClean="0">
                <a:solidFill>
                  <a:srgbClr val="000080"/>
                </a:solidFill>
                <a:latin typeface="Arial"/>
                <a:ea typeface="Times New Roman"/>
              </a:rPr>
              <a:t> Université de Pau</a:t>
            </a:r>
            <a:endParaRPr lang="fr-FR" dirty="0" smtClean="0">
              <a:latin typeface="Times New Roman"/>
              <a:ea typeface="Times New Roman"/>
            </a:endParaRPr>
          </a:p>
          <a:p>
            <a:pPr>
              <a:lnSpc>
                <a:spcPct val="100000"/>
              </a:lnSpc>
            </a:pPr>
            <a:r>
              <a:rPr lang="fr-FR" dirty="0" smtClean="0">
                <a:solidFill>
                  <a:srgbClr val="FF8100"/>
                </a:solidFill>
                <a:latin typeface="Wingdings"/>
                <a:ea typeface="Times New Roman"/>
                <a:cs typeface="Arial"/>
              </a:rPr>
              <a:t>ü</a:t>
            </a:r>
            <a:r>
              <a:rPr lang="fr-FR" dirty="0" smtClean="0">
                <a:solidFill>
                  <a:srgbClr val="000080"/>
                </a:solidFill>
                <a:latin typeface="Arial"/>
                <a:ea typeface="Times New Roman"/>
              </a:rPr>
              <a:t> Ecole nationale supérieure des sciences agronomiques de Bordeaux Aquitaine, dite Bordeaux Sciences Agro (ex ENITAB)</a:t>
            </a:r>
            <a:endParaRPr lang="fr-FR" dirty="0" smtClean="0">
              <a:latin typeface="Times New Roman"/>
              <a:ea typeface="Times New Roman"/>
            </a:endParaRPr>
          </a:p>
          <a:p>
            <a:pPr>
              <a:lnSpc>
                <a:spcPct val="100000"/>
              </a:lnSpc>
            </a:pPr>
            <a:r>
              <a:rPr lang="fr-FR" dirty="0" smtClean="0">
                <a:solidFill>
                  <a:srgbClr val="FF8100"/>
                </a:solidFill>
                <a:latin typeface="Wingdings"/>
                <a:ea typeface="Times New Roman"/>
                <a:cs typeface="Arial"/>
              </a:rPr>
              <a:t>ü</a:t>
            </a:r>
            <a:r>
              <a:rPr lang="fr-FR" dirty="0" smtClean="0">
                <a:solidFill>
                  <a:srgbClr val="000080"/>
                </a:solidFill>
                <a:latin typeface="Arial"/>
                <a:ea typeface="Times New Roman"/>
              </a:rPr>
              <a:t> Ecole supérieure des technologies industrielles avancées (ESTIA)</a:t>
            </a:r>
            <a:endParaRPr lang="fr-FR" dirty="0" smtClean="0">
              <a:latin typeface="Times New Roman"/>
              <a:ea typeface="Times New Roman"/>
            </a:endParaRPr>
          </a:p>
          <a:p>
            <a:pPr>
              <a:lnSpc>
                <a:spcPct val="100000"/>
              </a:lnSpc>
            </a:pPr>
            <a:r>
              <a:rPr lang="fr-FR" dirty="0" smtClean="0">
                <a:solidFill>
                  <a:srgbClr val="FF8100"/>
                </a:solidFill>
                <a:latin typeface="Wingdings"/>
                <a:ea typeface="Times New Roman"/>
                <a:cs typeface="Arial"/>
              </a:rPr>
              <a:t>ü</a:t>
            </a:r>
            <a:r>
              <a:rPr lang="fr-FR" dirty="0" smtClean="0">
                <a:solidFill>
                  <a:srgbClr val="000080"/>
                </a:solidFill>
                <a:latin typeface="Arial"/>
                <a:ea typeface="Times New Roman"/>
              </a:rPr>
              <a:t> ENS Chimie de </a:t>
            </a:r>
            <a:r>
              <a:rPr lang="fr-FR" dirty="0" smtClean="0">
                <a:solidFill>
                  <a:srgbClr val="000080"/>
                </a:solidFill>
                <a:latin typeface="Arial"/>
                <a:ea typeface="Times New Roman"/>
              </a:rPr>
              <a:t>Lille</a:t>
            </a:r>
          </a:p>
          <a:p>
            <a:pPr>
              <a:lnSpc>
                <a:spcPct val="100000"/>
              </a:lnSpc>
            </a:pPr>
            <a:r>
              <a:rPr lang="fr-FR" dirty="0" smtClean="0">
                <a:solidFill>
                  <a:srgbClr val="FF8100"/>
                </a:solidFill>
                <a:latin typeface="Wingdings"/>
                <a:ea typeface="Times New Roman"/>
                <a:cs typeface="Arial"/>
              </a:rPr>
              <a:t>ü</a:t>
            </a:r>
            <a:r>
              <a:rPr lang="fr-FR" dirty="0" smtClean="0">
                <a:solidFill>
                  <a:srgbClr val="000080"/>
                </a:solidFill>
                <a:latin typeface="Arial"/>
                <a:ea typeface="Times New Roman"/>
              </a:rPr>
              <a:t> Université de Valenciennes - Ecole nationale supérieure d'ingénieurs en informatique, automatique, mécanique, énergétique et électronique (ENSIAME)</a:t>
            </a:r>
            <a:endParaRPr lang="fr-FR" dirty="0" smtClean="0">
              <a:latin typeface="Times New Roman"/>
              <a:ea typeface="Times New Roman"/>
            </a:endParaRPr>
          </a:p>
          <a:p>
            <a:pPr>
              <a:lnSpc>
                <a:spcPct val="100000"/>
              </a:lnSpc>
            </a:pPr>
            <a:r>
              <a:rPr lang="fr-FR" dirty="0" smtClean="0">
                <a:solidFill>
                  <a:srgbClr val="FF8100"/>
                </a:solidFill>
                <a:latin typeface="Wingdings"/>
                <a:ea typeface="Times New Roman"/>
                <a:cs typeface="Arial"/>
              </a:rPr>
              <a:t>ü</a:t>
            </a:r>
            <a:r>
              <a:rPr lang="fr-FR" dirty="0" smtClean="0">
                <a:solidFill>
                  <a:srgbClr val="000080"/>
                </a:solidFill>
                <a:latin typeface="Arial"/>
                <a:ea typeface="Times New Roman"/>
              </a:rPr>
              <a:t> Université de Lille 1 - Ecole Polytechnique Universitaire de Lille</a:t>
            </a:r>
            <a:endParaRPr lang="fr-FR" dirty="0" smtClean="0">
              <a:latin typeface="Times New Roman"/>
              <a:ea typeface="Times New Roman"/>
            </a:endParaRPr>
          </a:p>
          <a:p>
            <a:pPr>
              <a:lnSpc>
                <a:spcPct val="100000"/>
              </a:lnSpc>
            </a:pPr>
            <a:endParaRPr lang="fr-FR" dirty="0" smtClean="0">
              <a:latin typeface="Times New Roman"/>
              <a:ea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975" y="260350"/>
            <a:ext cx="7567613" cy="124301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sz="3600" smtClean="0">
                <a:solidFill>
                  <a:srgbClr val="FF6600"/>
                </a:solidFill>
              </a:rPr>
              <a:t>Dossiers catégorie B (renouvellement hors périodique) attendus… avant le 1 Juillet 2012</a:t>
            </a:r>
          </a:p>
        </p:txBody>
      </p:sp>
      <p:sp>
        <p:nvSpPr>
          <p:cNvPr id="172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7513" y="1773238"/>
            <a:ext cx="9274175" cy="45545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sz="2400" dirty="0" smtClean="0"/>
              <a:t> </a:t>
            </a:r>
          </a:p>
          <a:p>
            <a:endParaRPr lang="fr-FR" dirty="0" smtClean="0"/>
          </a:p>
        </p:txBody>
      </p:sp>
      <p:sp>
        <p:nvSpPr>
          <p:cNvPr id="172035" name="Rectangle 4"/>
          <p:cNvSpPr>
            <a:spLocks noChangeArrowheads="1"/>
          </p:cNvSpPr>
          <p:nvPr/>
        </p:nvSpPr>
        <p:spPr bwMode="auto">
          <a:xfrm>
            <a:off x="489298" y="1916832"/>
            <a:ext cx="8904288" cy="4338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fr-FR" sz="2000" dirty="0" smtClean="0">
                <a:solidFill>
                  <a:srgbClr val="FF8100"/>
                </a:solidFill>
                <a:latin typeface="Wingdings"/>
                <a:ea typeface="Times New Roman"/>
                <a:cs typeface="Arial"/>
              </a:rPr>
              <a:t>ü</a:t>
            </a:r>
            <a:r>
              <a:rPr lang="fr-FR" sz="2000" dirty="0" smtClean="0">
                <a:solidFill>
                  <a:srgbClr val="000080"/>
                </a:solidFill>
                <a:latin typeface="Arial"/>
                <a:ea typeface="Times New Roman"/>
              </a:rPr>
              <a:t> Institut supérieur d'agriculture (ISA) de Lille</a:t>
            </a:r>
            <a:endParaRPr lang="fr-FR" sz="2000" dirty="0" smtClean="0">
              <a:latin typeface="Times New Roman"/>
              <a:ea typeface="Times New Roman"/>
            </a:endParaRPr>
          </a:p>
          <a:p>
            <a:pPr>
              <a:lnSpc>
                <a:spcPct val="100000"/>
              </a:lnSpc>
            </a:pPr>
            <a:r>
              <a:rPr lang="fr-FR" sz="2000" dirty="0" smtClean="0">
                <a:solidFill>
                  <a:srgbClr val="FF8100"/>
                </a:solidFill>
                <a:latin typeface="Wingdings"/>
                <a:ea typeface="Times New Roman"/>
                <a:cs typeface="Arial"/>
              </a:rPr>
              <a:t>ü</a:t>
            </a:r>
            <a:r>
              <a:rPr lang="fr-FR" sz="2000" dirty="0" smtClean="0">
                <a:solidFill>
                  <a:srgbClr val="000080"/>
                </a:solidFill>
                <a:latin typeface="Arial"/>
                <a:ea typeface="Times New Roman"/>
              </a:rPr>
              <a:t> Université de Lorraine - Ecole nationale supérieure des mines de Nancy</a:t>
            </a:r>
            <a:endParaRPr lang="fr-FR" sz="2000" dirty="0" smtClean="0">
              <a:latin typeface="Times New Roman"/>
              <a:ea typeface="Times New Roman"/>
            </a:endParaRPr>
          </a:p>
          <a:p>
            <a:pPr>
              <a:lnSpc>
                <a:spcPct val="100000"/>
              </a:lnSpc>
            </a:pPr>
            <a:r>
              <a:rPr lang="fr-FR" sz="2000" dirty="0" smtClean="0">
                <a:solidFill>
                  <a:srgbClr val="FF8100"/>
                </a:solidFill>
                <a:latin typeface="Wingdings"/>
                <a:ea typeface="Times New Roman"/>
                <a:cs typeface="Arial"/>
              </a:rPr>
              <a:t>ü</a:t>
            </a:r>
            <a:r>
              <a:rPr lang="fr-FR" sz="2000" dirty="0" smtClean="0">
                <a:solidFill>
                  <a:srgbClr val="000080"/>
                </a:solidFill>
                <a:latin typeface="Arial"/>
                <a:ea typeface="Times New Roman"/>
              </a:rPr>
              <a:t> Université de Lorraine - Ecole nationale supérieure des industries chimiques (ENSIC)</a:t>
            </a:r>
            <a:endParaRPr lang="fr-FR" sz="2000" dirty="0" smtClean="0">
              <a:latin typeface="Times New Roman"/>
              <a:ea typeface="Times New Roman"/>
            </a:endParaRPr>
          </a:p>
          <a:p>
            <a:pPr>
              <a:lnSpc>
                <a:spcPct val="100000"/>
              </a:lnSpc>
            </a:pPr>
            <a:r>
              <a:rPr lang="fr-FR" sz="2000" dirty="0" smtClean="0">
                <a:solidFill>
                  <a:srgbClr val="FF8100"/>
                </a:solidFill>
                <a:latin typeface="Wingdings"/>
                <a:ea typeface="Times New Roman"/>
                <a:cs typeface="Arial"/>
              </a:rPr>
              <a:t>ü</a:t>
            </a:r>
            <a:r>
              <a:rPr lang="fr-FR" sz="2000" dirty="0" smtClean="0">
                <a:solidFill>
                  <a:srgbClr val="000080"/>
                </a:solidFill>
                <a:latin typeface="Arial"/>
                <a:ea typeface="Times New Roman"/>
              </a:rPr>
              <a:t> Université de Strasbourg - Ecole européenne de chimie, polymères et matériaux de Strasbourg (ECPM)</a:t>
            </a:r>
            <a:endParaRPr lang="fr-FR" sz="2000" dirty="0" smtClean="0">
              <a:latin typeface="Times New Roman"/>
              <a:ea typeface="Times New Roman"/>
            </a:endParaRPr>
          </a:p>
          <a:p>
            <a:pPr>
              <a:lnSpc>
                <a:spcPct val="100000"/>
              </a:lnSpc>
            </a:pPr>
            <a:r>
              <a:rPr lang="fr-FR" sz="2000" dirty="0" smtClean="0">
                <a:solidFill>
                  <a:srgbClr val="FF8100"/>
                </a:solidFill>
                <a:latin typeface="Wingdings"/>
                <a:ea typeface="Times New Roman"/>
                <a:cs typeface="Arial"/>
              </a:rPr>
              <a:t>ü</a:t>
            </a:r>
            <a:r>
              <a:rPr lang="fr-FR" sz="2000" dirty="0" smtClean="0">
                <a:solidFill>
                  <a:srgbClr val="000080"/>
                </a:solidFill>
                <a:latin typeface="Arial"/>
                <a:ea typeface="Times New Roman"/>
              </a:rPr>
              <a:t> Université de Strasbourg - Ecole supérieure de biotechnologie de Strasbourg (ESBS)</a:t>
            </a:r>
            <a:endParaRPr lang="fr-FR" sz="2000" dirty="0" smtClean="0">
              <a:latin typeface="Times New Roman"/>
              <a:ea typeface="Times New Roman"/>
            </a:endParaRPr>
          </a:p>
          <a:p>
            <a:pPr>
              <a:lnSpc>
                <a:spcPct val="100000"/>
              </a:lnSpc>
            </a:pPr>
            <a:r>
              <a:rPr lang="fr-FR" sz="2000" dirty="0" smtClean="0">
                <a:solidFill>
                  <a:srgbClr val="FF8100"/>
                </a:solidFill>
                <a:latin typeface="Wingdings"/>
                <a:ea typeface="Times New Roman"/>
                <a:cs typeface="Arial"/>
              </a:rPr>
              <a:t>ü</a:t>
            </a:r>
            <a:r>
              <a:rPr lang="fr-FR" sz="2000" dirty="0" smtClean="0">
                <a:solidFill>
                  <a:srgbClr val="000080"/>
                </a:solidFill>
                <a:latin typeface="Arial"/>
                <a:ea typeface="Times New Roman"/>
              </a:rPr>
              <a:t> Ecole nationale d'ingénieurs (ENI) de Tarbes</a:t>
            </a:r>
            <a:endParaRPr lang="fr-FR" sz="2000" dirty="0" smtClean="0">
              <a:latin typeface="Times New Roman"/>
              <a:ea typeface="Times New Roman"/>
            </a:endParaRPr>
          </a:p>
          <a:p>
            <a:pPr>
              <a:lnSpc>
                <a:spcPct val="100000"/>
              </a:lnSpc>
            </a:pPr>
            <a:r>
              <a:rPr lang="fr-FR" sz="2000" dirty="0" smtClean="0">
                <a:solidFill>
                  <a:srgbClr val="FF8100"/>
                </a:solidFill>
                <a:latin typeface="Wingdings"/>
                <a:ea typeface="Times New Roman"/>
                <a:cs typeface="Arial"/>
              </a:rPr>
              <a:t>ü</a:t>
            </a:r>
            <a:r>
              <a:rPr lang="fr-FR" sz="2000" dirty="0" smtClean="0">
                <a:solidFill>
                  <a:srgbClr val="000080"/>
                </a:solidFill>
                <a:latin typeface="Arial"/>
                <a:ea typeface="Times New Roman"/>
              </a:rPr>
              <a:t> Ecole nationale supérieure de mécanique et des microtechniques (ENSMM)</a:t>
            </a:r>
            <a:endParaRPr lang="fr-FR" sz="2000" dirty="0" smtClean="0">
              <a:latin typeface="Times New Roman"/>
              <a:ea typeface="Times New Roman"/>
            </a:endParaRPr>
          </a:p>
          <a:p>
            <a:pPr>
              <a:lnSpc>
                <a:spcPct val="100000"/>
              </a:lnSpc>
            </a:pPr>
            <a:r>
              <a:rPr lang="fr-FR" sz="2000" dirty="0" smtClean="0">
                <a:solidFill>
                  <a:srgbClr val="FF8100"/>
                </a:solidFill>
                <a:latin typeface="Wingdings"/>
                <a:ea typeface="Times New Roman"/>
                <a:cs typeface="Arial"/>
              </a:rPr>
              <a:t>ü</a:t>
            </a:r>
            <a:r>
              <a:rPr lang="fr-FR" sz="2000" dirty="0" smtClean="0">
                <a:solidFill>
                  <a:srgbClr val="000080"/>
                </a:solidFill>
                <a:latin typeface="Arial"/>
                <a:ea typeface="Times New Roman"/>
              </a:rPr>
              <a:t> Université de technologie de Belfort-Montbéliard</a:t>
            </a:r>
            <a:endParaRPr lang="fr-FR" sz="2000" dirty="0">
              <a:latin typeface="Times New Roman"/>
              <a:ea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975" y="260350"/>
            <a:ext cx="7567613" cy="124301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sz="3600" smtClean="0">
                <a:solidFill>
                  <a:srgbClr val="FF6600"/>
                </a:solidFill>
              </a:rPr>
              <a:t>Dossiers catégorie B (renouvellement hors périodique) attendus… avant le 1 Juillet 2012</a:t>
            </a:r>
          </a:p>
        </p:txBody>
      </p:sp>
      <p:sp>
        <p:nvSpPr>
          <p:cNvPr id="172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7513" y="1773238"/>
            <a:ext cx="9274175" cy="45545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sz="2400" dirty="0" smtClean="0"/>
              <a:t> </a:t>
            </a:r>
          </a:p>
          <a:p>
            <a:endParaRPr lang="fr-FR" dirty="0" smtClean="0"/>
          </a:p>
        </p:txBody>
      </p:sp>
      <p:sp>
        <p:nvSpPr>
          <p:cNvPr id="172035" name="Rectangle 4"/>
          <p:cNvSpPr>
            <a:spLocks noChangeArrowheads="1"/>
          </p:cNvSpPr>
          <p:nvPr/>
        </p:nvSpPr>
        <p:spPr bwMode="auto">
          <a:xfrm>
            <a:off x="489298" y="1916832"/>
            <a:ext cx="8904288" cy="4338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200000"/>
              </a:lnSpc>
            </a:pPr>
            <a:r>
              <a:rPr lang="fr-FR" sz="2000" dirty="0" smtClean="0">
                <a:solidFill>
                  <a:srgbClr val="FF8100"/>
                </a:solidFill>
                <a:latin typeface="Wingdings"/>
                <a:ea typeface="Times New Roman"/>
                <a:cs typeface="Arial"/>
              </a:rPr>
              <a:t>ü</a:t>
            </a:r>
            <a:r>
              <a:rPr lang="fr-FR" sz="2000" dirty="0" smtClean="0">
                <a:solidFill>
                  <a:srgbClr val="000080"/>
                </a:solidFill>
                <a:latin typeface="Arial"/>
                <a:ea typeface="Times New Roman"/>
              </a:rPr>
              <a:t> Université de Corse</a:t>
            </a:r>
            <a:endParaRPr lang="fr-FR" sz="2000" dirty="0" smtClean="0">
              <a:latin typeface="Times New Roman"/>
              <a:ea typeface="Times New Roman"/>
            </a:endParaRPr>
          </a:p>
          <a:p>
            <a:pPr>
              <a:lnSpc>
                <a:spcPct val="200000"/>
              </a:lnSpc>
            </a:pPr>
            <a:r>
              <a:rPr lang="fr-FR" sz="2000" dirty="0" smtClean="0">
                <a:solidFill>
                  <a:srgbClr val="FF8100"/>
                </a:solidFill>
                <a:latin typeface="Wingdings"/>
                <a:ea typeface="Times New Roman"/>
                <a:cs typeface="Arial"/>
              </a:rPr>
              <a:t>ü</a:t>
            </a:r>
            <a:r>
              <a:rPr lang="fr-FR" sz="2000" dirty="0" smtClean="0">
                <a:solidFill>
                  <a:srgbClr val="000080"/>
                </a:solidFill>
                <a:latin typeface="Arial"/>
                <a:ea typeface="Times New Roman"/>
              </a:rPr>
              <a:t> Université de Dijon - Institut supérieur de l'automobile et des transports (ISAT) de Nevers</a:t>
            </a:r>
            <a:endParaRPr lang="fr-FR" sz="2000" dirty="0" smtClean="0">
              <a:latin typeface="Times New Roman"/>
              <a:ea typeface="Times New Roman"/>
            </a:endParaRPr>
          </a:p>
          <a:p>
            <a:pPr>
              <a:lnSpc>
                <a:spcPct val="200000"/>
              </a:lnSpc>
            </a:pPr>
            <a:r>
              <a:rPr lang="fr-FR" sz="2000" dirty="0" smtClean="0">
                <a:solidFill>
                  <a:srgbClr val="FF8100"/>
                </a:solidFill>
                <a:latin typeface="Wingdings"/>
                <a:ea typeface="Times New Roman"/>
                <a:cs typeface="Arial"/>
              </a:rPr>
              <a:t>ü</a:t>
            </a:r>
            <a:r>
              <a:rPr lang="fr-FR" sz="2000" dirty="0" smtClean="0">
                <a:solidFill>
                  <a:srgbClr val="000080"/>
                </a:solidFill>
                <a:latin typeface="Arial"/>
                <a:ea typeface="Times New Roman"/>
              </a:rPr>
              <a:t> Université de Reims - Ecole nationale supérieure d'ingénieurs de Reims (</a:t>
            </a:r>
            <a:r>
              <a:rPr lang="fr-FR" sz="2000" dirty="0" err="1" smtClean="0">
                <a:solidFill>
                  <a:srgbClr val="000080"/>
                </a:solidFill>
                <a:latin typeface="Arial"/>
                <a:ea typeface="Times New Roman"/>
              </a:rPr>
              <a:t>ESIReims</a:t>
            </a:r>
            <a:r>
              <a:rPr lang="fr-FR" sz="2000" dirty="0" smtClean="0">
                <a:solidFill>
                  <a:srgbClr val="000080"/>
                </a:solidFill>
                <a:latin typeface="Arial"/>
                <a:ea typeface="Times New Roman"/>
              </a:rPr>
              <a:t>)</a:t>
            </a:r>
            <a:endParaRPr lang="fr-FR" sz="2000" dirty="0" smtClean="0">
              <a:latin typeface="Times New Roman"/>
              <a:ea typeface="Times New Roman"/>
            </a:endParaRPr>
          </a:p>
          <a:p>
            <a:pPr>
              <a:lnSpc>
                <a:spcPct val="200000"/>
              </a:lnSpc>
            </a:pPr>
            <a:r>
              <a:rPr lang="fr-FR" sz="2000" dirty="0" smtClean="0">
                <a:solidFill>
                  <a:srgbClr val="FF8100"/>
                </a:solidFill>
                <a:latin typeface="Wingdings"/>
                <a:ea typeface="Times New Roman"/>
                <a:cs typeface="Arial"/>
              </a:rPr>
              <a:t>ü</a:t>
            </a:r>
            <a:r>
              <a:rPr lang="fr-FR" sz="2000" dirty="0" smtClean="0">
                <a:solidFill>
                  <a:srgbClr val="000080"/>
                </a:solidFill>
                <a:latin typeface="Arial"/>
                <a:ea typeface="Times New Roman"/>
              </a:rPr>
              <a:t> ECAM Strasbourg Europe</a:t>
            </a:r>
            <a:endParaRPr lang="fr-FR" sz="2000" dirty="0" smtClean="0">
              <a:latin typeface="Times New Roman"/>
              <a:ea typeface="Times New Roman"/>
            </a:endParaRPr>
          </a:p>
          <a:p>
            <a:pPr>
              <a:lnSpc>
                <a:spcPct val="200000"/>
              </a:lnSpc>
            </a:pPr>
            <a:r>
              <a:rPr lang="fr-FR" sz="2000" dirty="0" smtClean="0">
                <a:solidFill>
                  <a:srgbClr val="FF8100"/>
                </a:solidFill>
                <a:latin typeface="Wingdings"/>
                <a:ea typeface="Times New Roman"/>
                <a:cs typeface="Arial"/>
              </a:rPr>
              <a:t>ü</a:t>
            </a:r>
            <a:r>
              <a:rPr lang="fr-FR" sz="2000" dirty="0" smtClean="0">
                <a:solidFill>
                  <a:srgbClr val="000080"/>
                </a:solidFill>
                <a:latin typeface="Arial"/>
                <a:ea typeface="Times New Roman"/>
              </a:rPr>
              <a:t> Ecole Polytechnique Fédérale de </a:t>
            </a:r>
            <a:r>
              <a:rPr lang="fr-FR" sz="2000" dirty="0" smtClean="0">
                <a:solidFill>
                  <a:srgbClr val="000080"/>
                </a:solidFill>
                <a:latin typeface="Arial"/>
                <a:ea typeface="Times New Roman"/>
              </a:rPr>
              <a:t>Lausanne</a:t>
            </a:r>
            <a:endParaRPr lang="fr-FR" sz="2000" dirty="0">
              <a:latin typeface="Times New Roman"/>
              <a:ea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975" y="260350"/>
            <a:ext cx="7567613" cy="124301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sz="3600" smtClean="0">
                <a:solidFill>
                  <a:srgbClr val="FF6600"/>
                </a:solidFill>
              </a:rPr>
              <a:t>Dossiers catégorie B (renouvellement hors périodique) attendus… avant le 1 Juillet 2012</a:t>
            </a:r>
          </a:p>
        </p:txBody>
      </p:sp>
      <p:sp>
        <p:nvSpPr>
          <p:cNvPr id="172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7513" y="1773238"/>
            <a:ext cx="9274175" cy="45545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sz="2400" dirty="0" smtClean="0"/>
              <a:t> </a:t>
            </a:r>
          </a:p>
          <a:p>
            <a:endParaRPr lang="fr-FR" dirty="0" smtClean="0"/>
          </a:p>
        </p:txBody>
      </p:sp>
      <p:sp>
        <p:nvSpPr>
          <p:cNvPr id="172035" name="Rectangle 4"/>
          <p:cNvSpPr>
            <a:spLocks noChangeArrowheads="1"/>
          </p:cNvSpPr>
          <p:nvPr/>
        </p:nvSpPr>
        <p:spPr bwMode="auto">
          <a:xfrm>
            <a:off x="488950" y="2133600"/>
            <a:ext cx="8904288" cy="4338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endParaRPr lang="fr-FR" sz="3200" dirty="0">
              <a:latin typeface="Times New Roman"/>
              <a:ea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5000"/>
              </a:lnSpc>
            </a:pPr>
            <a:r>
              <a:rPr lang="fr-FR" sz="3600" smtClean="0"/>
              <a:t>Données statistiques</a:t>
            </a:r>
            <a:br>
              <a:rPr lang="fr-FR" sz="3600" smtClean="0"/>
            </a:br>
            <a:r>
              <a:rPr lang="fr-FR" sz="3600" smtClean="0"/>
              <a:t>2009-2010</a:t>
            </a:r>
          </a:p>
        </p:txBody>
      </p:sp>
      <p:graphicFrame>
        <p:nvGraphicFramePr>
          <p:cNvPr id="79875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182563" y="1989138"/>
          <a:ext cx="9542462" cy="3060700"/>
        </p:xfrm>
        <a:graphic>
          <a:graphicData uri="http://schemas.openxmlformats.org/presentationml/2006/ole">
            <p:oleObj spid="_x0000_s1026" name="Feuille de calcul" r:id="rId4" imgW="3870918" imgH="786443" progId="Excel.Sheet.8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39975" y="476250"/>
            <a:ext cx="7070725" cy="792163"/>
          </a:xfrm>
        </p:spPr>
        <p:txBody>
          <a:bodyPr/>
          <a:lstStyle/>
          <a:p>
            <a:pPr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b="1" smtClean="0">
                <a:solidFill>
                  <a:srgbClr val="000066"/>
                </a:solidFill>
              </a:rPr>
              <a:t/>
            </a:r>
            <a:br>
              <a:rPr lang="en-GB" sz="3600" b="1" smtClean="0">
                <a:solidFill>
                  <a:srgbClr val="000066"/>
                </a:solidFill>
              </a:rPr>
            </a:br>
            <a:r>
              <a:rPr lang="en-GB" sz="2400" b="1" smtClean="0">
                <a:solidFill>
                  <a:srgbClr val="000066"/>
                </a:solidFill>
              </a:rPr>
              <a:t/>
            </a:r>
            <a:br>
              <a:rPr lang="en-GB" sz="2400" b="1" smtClean="0">
                <a:solidFill>
                  <a:srgbClr val="000066"/>
                </a:solidFill>
              </a:rPr>
            </a:br>
            <a:endParaRPr lang="en-GB" sz="2400" b="1" smtClean="0">
              <a:solidFill>
                <a:srgbClr val="000066"/>
              </a:solidFill>
            </a:endParaRPr>
          </a:p>
        </p:txBody>
      </p:sp>
      <p:sp>
        <p:nvSpPr>
          <p:cNvPr id="1730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61975" y="1989138"/>
            <a:ext cx="9345613" cy="3744912"/>
          </a:xfrm>
        </p:spPr>
        <p:txBody>
          <a:bodyPr/>
          <a:lstStyle/>
          <a:p>
            <a:pPr algn="ctr">
              <a:lnSpc>
                <a:spcPct val="56000"/>
              </a:lnSpc>
              <a:buFont typeface="StarSymbol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2400" i="1" smtClean="0"/>
              <a:t>Bon courage pour ceux et celles qui ont des dossiers à constituer …</a:t>
            </a:r>
          </a:p>
          <a:p>
            <a:pPr algn="ctr">
              <a:lnSpc>
                <a:spcPct val="56000"/>
              </a:lnSpc>
              <a:buFont typeface="StarSymbol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fr-FR" sz="2400" i="1" smtClean="0"/>
          </a:p>
          <a:p>
            <a:pPr algn="ctr">
              <a:lnSpc>
                <a:spcPct val="56000"/>
              </a:lnSpc>
              <a:buFont typeface="StarSymbol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fr-FR" sz="2400" i="1" smtClean="0"/>
          </a:p>
          <a:p>
            <a:pPr algn="ctr">
              <a:lnSpc>
                <a:spcPct val="100000"/>
              </a:lnSpc>
              <a:buFont typeface="StarSymbol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2400" i="1" smtClean="0"/>
              <a:t>Après votre passage en plénière nous souhaitons vous revoir</a:t>
            </a:r>
          </a:p>
          <a:p>
            <a:pPr algn="ctr">
              <a:lnSpc>
                <a:spcPct val="100000"/>
              </a:lnSpc>
              <a:buFont typeface="StarSymbol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2400" i="1" smtClean="0"/>
              <a:t>… </a:t>
            </a:r>
            <a:r>
              <a:rPr lang="fr-FR" i="1" smtClean="0"/>
              <a:t>le plus tard possible</a:t>
            </a:r>
            <a:r>
              <a:rPr lang="fr-FR" sz="2400" i="1" smtClean="0"/>
              <a:t>, </a:t>
            </a:r>
          </a:p>
          <a:p>
            <a:pPr algn="ctr">
              <a:lnSpc>
                <a:spcPct val="100000"/>
              </a:lnSpc>
              <a:buFont typeface="StarSymbol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2400" i="1" smtClean="0"/>
              <a:t>donc merci d’anticiper sur vos évolutions pour les 6 ans à venir</a:t>
            </a:r>
          </a:p>
          <a:p>
            <a:pPr algn="ctr">
              <a:lnSpc>
                <a:spcPct val="100000"/>
              </a:lnSpc>
              <a:buFont typeface="StarSymbol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fr-FR" sz="2400" smtClean="0"/>
          </a:p>
          <a:p>
            <a:pPr algn="ctr">
              <a:lnSpc>
                <a:spcPct val="56000"/>
              </a:lnSpc>
              <a:buFont typeface="StarSymbol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3600" smtClean="0">
                <a:solidFill>
                  <a:srgbClr val="FF0000"/>
                </a:solidFill>
              </a:rPr>
              <a:t>Merci pour votre attention</a:t>
            </a:r>
          </a:p>
          <a:p>
            <a:pPr algn="ctr">
              <a:lnSpc>
                <a:spcPct val="56000"/>
              </a:lnSpc>
              <a:buFont typeface="StarSymbol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fr-FR" sz="3600" smtClean="0"/>
          </a:p>
          <a:p>
            <a:pPr>
              <a:lnSpc>
                <a:spcPct val="56000"/>
              </a:lnSpc>
              <a:buFont typeface="StarSymbol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fr-FR" sz="2800" smtClean="0"/>
          </a:p>
          <a:p>
            <a:pPr algn="ctr">
              <a:lnSpc>
                <a:spcPct val="56000"/>
              </a:lnSpc>
              <a:buFont typeface="StarSymbol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fr-FR" sz="2400" smtClean="0"/>
          </a:p>
          <a:p>
            <a:pPr algn="ctr">
              <a:lnSpc>
                <a:spcPct val="100000"/>
              </a:lnSpc>
              <a:buFont typeface="StarSymbol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fr-FR" sz="24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24" name="Object 4"/>
          <p:cNvGraphicFramePr>
            <a:graphicFrameLocks noChangeAspect="1"/>
          </p:cNvGraphicFramePr>
          <p:nvPr>
            <p:ph idx="1"/>
          </p:nvPr>
        </p:nvGraphicFramePr>
        <p:xfrm>
          <a:off x="5313363" y="4076700"/>
          <a:ext cx="4594225" cy="2317750"/>
        </p:xfrm>
        <a:graphic>
          <a:graphicData uri="http://schemas.openxmlformats.org/presentationml/2006/ole">
            <p:oleObj spid="_x0000_s2050" name="Graphique" r:id="rId4" imgW="4990998" imgH="2647848" progId="Excel.Sheet.8">
              <p:embed/>
            </p:oleObj>
          </a:graphicData>
        </a:graphic>
      </p:graphicFrame>
      <p:sp>
        <p:nvSpPr>
          <p:cNvPr id="819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5000"/>
              </a:lnSpc>
            </a:pPr>
            <a:r>
              <a:rPr lang="fr-FR" sz="3600" smtClean="0"/>
              <a:t>Données statistiques</a:t>
            </a:r>
            <a:br>
              <a:rPr lang="fr-FR" sz="3600" smtClean="0"/>
            </a:br>
            <a:r>
              <a:rPr lang="fr-FR" sz="3600" smtClean="0"/>
              <a:t>2009-2010</a:t>
            </a:r>
          </a:p>
        </p:txBody>
      </p:sp>
      <p:graphicFrame>
        <p:nvGraphicFramePr>
          <p:cNvPr id="81923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0" y="1557338"/>
          <a:ext cx="6465888" cy="2871787"/>
        </p:xfrm>
        <a:graphic>
          <a:graphicData uri="http://schemas.openxmlformats.org/presentationml/2006/ole">
            <p:oleObj spid="_x0000_s2051" name="Feuille de calcul" r:id="rId5" imgW="4267097" imgH="1865521" progId="Excel.Sheet.8">
              <p:embed/>
            </p:oleObj>
          </a:graphicData>
        </a:graphic>
      </p:graphicFrame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7113588" y="5013325"/>
            <a:ext cx="795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fr-FR"/>
              <a:t>64%</a:t>
            </a:r>
          </a:p>
        </p:txBody>
      </p:sp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6178550" y="5013325"/>
            <a:ext cx="795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fr-FR">
                <a:solidFill>
                  <a:schemeClr val="accent2"/>
                </a:solidFill>
              </a:rPr>
              <a:t>18%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Suivi périodique</a:t>
            </a:r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mtClean="0"/>
              <a:t>Un tour de France en 6 ans</a:t>
            </a:r>
          </a:p>
        </p:txBody>
      </p:sp>
      <p:pic>
        <p:nvPicPr>
          <p:cNvPr id="8397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06713"/>
            <a:ext cx="9907588" cy="30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2" name="Rectangle 5"/>
          <p:cNvSpPr>
            <a:spLocks noChangeArrowheads="1"/>
          </p:cNvSpPr>
          <p:nvPr/>
        </p:nvSpPr>
        <p:spPr bwMode="auto">
          <a:xfrm>
            <a:off x="417513" y="4437063"/>
            <a:ext cx="7272337" cy="358775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3973" name="AutoShape 6"/>
          <p:cNvSpPr>
            <a:spLocks noChangeArrowheads="1"/>
          </p:cNvSpPr>
          <p:nvPr/>
        </p:nvSpPr>
        <p:spPr bwMode="auto">
          <a:xfrm>
            <a:off x="0" y="4437063"/>
            <a:ext cx="346075" cy="287337"/>
          </a:xfrm>
          <a:prstGeom prst="rightArrow">
            <a:avLst>
              <a:gd name="adj1" fmla="val 50000"/>
              <a:gd name="adj2" fmla="val 30111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77875" y="2924175"/>
            <a:ext cx="8421688" cy="14700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smtClean="0"/>
              <a:t>Les effectifs et les diplômés </a:t>
            </a:r>
            <a:br>
              <a:rPr lang="fr-FR" smtClean="0"/>
            </a:br>
            <a:r>
              <a:rPr lang="fr-FR" smtClean="0"/>
              <a:t>		</a:t>
            </a:r>
            <a:br>
              <a:rPr lang="fr-FR" smtClean="0"/>
            </a:br>
            <a:r>
              <a:rPr lang="fr-FR" smtClean="0"/>
              <a:t>	en France </a:t>
            </a:r>
            <a:br>
              <a:rPr lang="fr-FR" smtClean="0"/>
            </a:br>
            <a:r>
              <a:rPr lang="fr-FR" smtClean="0"/>
              <a:t>et sur son Ile     </a:t>
            </a:r>
          </a:p>
        </p:txBody>
      </p:sp>
      <p:pic>
        <p:nvPicPr>
          <p:cNvPr id="84994" name="Picture 5" descr="MC90044170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6250" y="29972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2339975" y="404813"/>
            <a:ext cx="7070725" cy="93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600" b="1">
                <a:solidFill>
                  <a:srgbClr val="000066"/>
                </a:solidFill>
              </a:rPr>
              <a:t/>
            </a:r>
            <a:br>
              <a:rPr lang="fr-FR" sz="3600" b="1">
                <a:solidFill>
                  <a:srgbClr val="000066"/>
                </a:solidFill>
              </a:rPr>
            </a:br>
            <a:r>
              <a:rPr lang="fr-FR" sz="3600" b="1">
                <a:solidFill>
                  <a:srgbClr val="000066"/>
                </a:solidFill>
              </a:rPr>
              <a:t>EFFECTIFS</a:t>
            </a:r>
            <a:r>
              <a:rPr lang="fr-FR" sz="3200" b="1">
                <a:solidFill>
                  <a:srgbClr val="000066"/>
                </a:solidFill>
              </a:rPr>
              <a:t>en 2009/2010 …</a:t>
            </a:r>
            <a:r>
              <a:rPr lang="fr-FR" sz="3600" b="1">
                <a:solidFill>
                  <a:srgbClr val="000066"/>
                </a:solidFill>
              </a:rPr>
              <a:t/>
            </a:r>
            <a:br>
              <a:rPr lang="fr-FR" sz="3600" b="1">
                <a:solidFill>
                  <a:srgbClr val="000066"/>
                </a:solidFill>
              </a:rPr>
            </a:br>
            <a:endParaRPr lang="fr-FR" sz="3600" b="1">
              <a:solidFill>
                <a:srgbClr val="000066"/>
              </a:solidFill>
            </a:endParaRPr>
          </a:p>
        </p:txBody>
      </p:sp>
      <p:graphicFrame>
        <p:nvGraphicFramePr>
          <p:cNvPr id="86070" name="Group 54"/>
          <p:cNvGraphicFramePr>
            <a:graphicFrameLocks noGrp="1"/>
          </p:cNvGraphicFramePr>
          <p:nvPr/>
        </p:nvGraphicFramePr>
        <p:xfrm>
          <a:off x="0" y="1484313"/>
          <a:ext cx="9551988" cy="4465956"/>
        </p:xfrm>
        <a:graphic>
          <a:graphicData uri="http://schemas.openxmlformats.org/drawingml/2006/table">
            <a:tbl>
              <a:tblPr/>
              <a:tblGrid>
                <a:gridCol w="2951163"/>
                <a:gridCol w="2874962"/>
                <a:gridCol w="2727325"/>
                <a:gridCol w="998538"/>
              </a:tblGrid>
              <a:tr h="519113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66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Arial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EFFECTIFS</a:t>
                      </a: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2009/2010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EFFECTIFS</a:t>
                      </a: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2010/2011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66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Arial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772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Publiques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    81945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    84816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+3,5 %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Privées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    30 226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    32586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+7,8 %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6438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TOTAL Etudiants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    </a:t>
                      </a:r>
                      <a:r>
                        <a:rPr kumimoji="0" lang="fr-FR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112171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    </a:t>
                      </a:r>
                      <a:r>
                        <a:rPr kumimoji="0" lang="fr-FR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117582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+ 4,8%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+ Apprentis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      11480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  &gt; 12000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Arial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Total élèves-ing.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     123651</a:t>
                      </a:r>
                      <a:endParaRPr kumimoji="0" lang="fr-FR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  </a:t>
                      </a:r>
                      <a:r>
                        <a:rPr kumimoji="0" lang="fr-FR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 &gt;129582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66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Arial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6057" name="Rectangle 41"/>
          <p:cNvSpPr>
            <a:spLocks noChangeArrowheads="1"/>
          </p:cNvSpPr>
          <p:nvPr/>
        </p:nvSpPr>
        <p:spPr bwMode="auto">
          <a:xfrm>
            <a:off x="0" y="4797425"/>
            <a:ext cx="9563100" cy="11525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r-FR" sz="3200" smtClean="0"/>
              <a:t>Evolution des effectifs élèves ingénieurs sous statut étudiant</a:t>
            </a:r>
            <a:br>
              <a:rPr lang="fr-FR" sz="3200" smtClean="0"/>
            </a:br>
            <a:r>
              <a:rPr lang="fr-FR" sz="3200" smtClean="0"/>
              <a:t>sur 20 ans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smtClean="0"/>
          </a:p>
        </p:txBody>
      </p:sp>
      <p:pic>
        <p:nvPicPr>
          <p:cNvPr id="8704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3775" y="1773238"/>
            <a:ext cx="5818188" cy="465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4" name="Text Box 6"/>
          <p:cNvSpPr txBox="1">
            <a:spLocks noChangeArrowheads="1"/>
          </p:cNvSpPr>
          <p:nvPr/>
        </p:nvSpPr>
        <p:spPr bwMode="auto">
          <a:xfrm>
            <a:off x="6537325" y="2492375"/>
            <a:ext cx="211455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6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>
                <a:solidFill>
                  <a:schemeClr val="tx1"/>
                </a:solidFill>
              </a:rPr>
              <a:t>[CDEFI, 2010]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6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6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2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6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6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2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1398</Words>
  <Application>Microsoft Office PowerPoint</Application>
  <PresentationFormat>Personnalisé</PresentationFormat>
  <Paragraphs>429</Paragraphs>
  <Slides>40</Slides>
  <Notes>18</Notes>
  <HiddenSlides>0</HiddenSlides>
  <MMClips>0</MMClips>
  <ScaleCrop>false</ScaleCrop>
  <HeadingPairs>
    <vt:vector size="6" baseType="variant">
      <vt:variant>
        <vt:lpstr>Thème</vt:lpstr>
      </vt:variant>
      <vt:variant>
        <vt:i4>2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40</vt:i4>
      </vt:variant>
    </vt:vector>
  </HeadingPairs>
  <TitlesOfParts>
    <vt:vector size="44" baseType="lpstr">
      <vt:lpstr>Thème Office</vt:lpstr>
      <vt:lpstr>Thème Office</vt:lpstr>
      <vt:lpstr>Feuille de calcul</vt:lpstr>
      <vt:lpstr>Graphique</vt:lpstr>
      <vt:lpstr>La campagne d’habilitation périodique </vt:lpstr>
      <vt:lpstr>Diapositive 2</vt:lpstr>
      <vt:lpstr>Nombre de dossiers  traités par la CTI</vt:lpstr>
      <vt:lpstr>Données statistiques 2009-2010</vt:lpstr>
      <vt:lpstr>Données statistiques 2009-2010</vt:lpstr>
      <vt:lpstr>Suivi périodique</vt:lpstr>
      <vt:lpstr>Les effectifs et les diplômés      en France  et sur son Ile     </vt:lpstr>
      <vt:lpstr>Diapositive 8</vt:lpstr>
      <vt:lpstr>Evolution des effectifs élèves ingénieurs sous statut étudiant sur 20 ans</vt:lpstr>
      <vt:lpstr>Evolution des effectifs des élèves sous statut apprenti</vt:lpstr>
      <vt:lpstr>Diapositive 11</vt:lpstr>
      <vt:lpstr>Effectifs des formations d’ingénieur en 2010-2011</vt:lpstr>
      <vt:lpstr>Diapositive 13</vt:lpstr>
      <vt:lpstr> Les ingénieurs diplômés en 2010 en Ile de France </vt:lpstr>
      <vt:lpstr>Les Etablissements habilités à délivrer le titre d’Ingénieur diplômé             … dans les académies de                  Créteil et Versailles  … </vt:lpstr>
      <vt:lpstr>Les établissement des Académies de Créteil et Versailles [Ref Arrêté du 5 Avril 2011]</vt:lpstr>
      <vt:lpstr>Les établissement des Académies de  Créteil et Versailles [Ref Arrêté du 5 Avril 2011]</vt:lpstr>
      <vt:lpstr>Les établissement des Académies de  Créteil et Versailles [Ref Arrêté du 5 Avril 2011]</vt:lpstr>
      <vt:lpstr>Les établissement des Académies de  Créteil et Versailles [Ref Arrêté du 5 Avril 2011]</vt:lpstr>
      <vt:lpstr>Diapositive 20</vt:lpstr>
      <vt:lpstr>Diapositive 21</vt:lpstr>
      <vt:lpstr>Diapositive 22</vt:lpstr>
      <vt:lpstr>Académies de Créteil-Versailles mais…</vt:lpstr>
      <vt:lpstr>Les évolutions majeures depuis 2007</vt:lpstr>
      <vt:lpstr>Le déroulement du suivi  des 2 académies</vt:lpstr>
      <vt:lpstr> L’organisation et les contacts … </vt:lpstr>
      <vt:lpstr> Plénière :Octobre 2012 (4 établissements)  </vt:lpstr>
      <vt:lpstr> Plénière : Novembre 2012 (4 établissements)   </vt:lpstr>
      <vt:lpstr> Plénière : Décembre 2012 (4 établissements) </vt:lpstr>
      <vt:lpstr> Plénière : Janvier 2013/1 (7 établissements)  </vt:lpstr>
      <vt:lpstr> Plénière : Janvier 2013/2 (7 établissements)  </vt:lpstr>
      <vt:lpstr> Plénière : Février 2013  ( 3 établissements) </vt:lpstr>
      <vt:lpstr> Plénière : Mars 2013  ( 4 établissements) </vt:lpstr>
      <vt:lpstr> Plénière : Avril 2013 (4 établissements)  </vt:lpstr>
      <vt:lpstr> Plénière : Mai 2013 ( 3 établissements)  </vt:lpstr>
      <vt:lpstr>Dossiers catégorie B (renouvellement hors périodique) attendus… avant le 1 Juillet 2012</vt:lpstr>
      <vt:lpstr>Dossiers catégorie B (renouvellement hors périodique) attendus… avant le 1 Juillet 2012</vt:lpstr>
      <vt:lpstr>Dossiers catégorie B (renouvellement hors périodique) attendus… avant le 1 Juillet 2012</vt:lpstr>
      <vt:lpstr>Dossiers catégorie B (renouvellement hors périodique) attendus… avant le 1 Juillet 2012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CTI face aux nouveaux enjeux des formations d’ingénieurs</dc:title>
  <cp:lastModifiedBy>Ehrenpfort</cp:lastModifiedBy>
  <cp:revision>32</cp:revision>
  <cp:lastPrinted>1601-01-01T00:00:00Z</cp:lastPrinted>
  <dcterms:created xsi:type="dcterms:W3CDTF">1601-01-01T00:00:00Z</dcterms:created>
  <dcterms:modified xsi:type="dcterms:W3CDTF">2012-03-01T11:26:15Z</dcterms:modified>
</cp:coreProperties>
</file>